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2" r:id="rId4"/>
    <p:sldId id="257" r:id="rId5"/>
    <p:sldId id="258" r:id="rId6"/>
    <p:sldId id="259" r:id="rId7"/>
    <p:sldId id="270" r:id="rId8"/>
    <p:sldId id="260" r:id="rId9"/>
    <p:sldId id="266" r:id="rId10"/>
    <p:sldId id="272" r:id="rId11"/>
    <p:sldId id="265" r:id="rId12"/>
    <p:sldId id="271" r:id="rId13"/>
    <p:sldId id="261" r:id="rId14"/>
    <p:sldId id="269" r:id="rId15"/>
    <p:sldId id="264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2535-BC9D-4CFD-AA63-D8261EFD8E95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61FC-14E2-4662-85FC-54097497CDF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902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1FC-14E2-4662-85FC-54097497CDFE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195F7E-32AA-4BA9-929E-41F080A1B893}" type="datetimeFigureOut">
              <a:rPr lang="sk-SK" smtClean="0"/>
              <a:pPr/>
              <a:t>2. 5. 2013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64A5DB-2120-4AFC-A214-7D00F362FC9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dirty="0" smtClean="0"/>
              <a:t>Efektívne </a:t>
            </a:r>
            <a:r>
              <a:rPr lang="sk-SK" dirty="0" smtClean="0"/>
              <a:t>pranie</a:t>
            </a:r>
            <a:br>
              <a:rPr lang="sk-SK" dirty="0" smtClean="0"/>
            </a:br>
            <a:r>
              <a:rPr lang="sk-SK" sz="1800" dirty="0" smtClean="0"/>
              <a:t>Ing</a:t>
            </a:r>
            <a:r>
              <a:rPr lang="sk-SK" sz="1800" dirty="0" smtClean="0"/>
              <a:t>. Marta </a:t>
            </a:r>
            <a:r>
              <a:rPr lang="sk-SK" sz="1800" dirty="0" smtClean="0"/>
              <a:t>Rovná</a:t>
            </a:r>
            <a:br>
              <a:rPr lang="sk-SK" sz="1800" dirty="0" smtClean="0"/>
            </a:b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ZŠ </a:t>
            </a:r>
            <a:r>
              <a:rPr lang="sk-SK" dirty="0" err="1" smtClean="0"/>
              <a:t>Kulíškova</a:t>
            </a:r>
            <a:r>
              <a:rPr lang="sk-SK" dirty="0" smtClean="0"/>
              <a:t>, Bratislava 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Dávkovanie 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Pamätajte, že správne dávkovanie pracieho prostriedku závisí od troch faktorov: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83568" y="1700808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3600" dirty="0" smtClean="0"/>
          </a:p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* množstva bielizne</a:t>
            </a:r>
            <a:br>
              <a:rPr lang="sk-SK" sz="3600" dirty="0" smtClean="0"/>
            </a:br>
            <a:r>
              <a:rPr lang="sk-SK" sz="3600" dirty="0" smtClean="0"/>
              <a:t>* miery znečistenia</a:t>
            </a:r>
            <a:br>
              <a:rPr lang="sk-SK" sz="3600" dirty="0" smtClean="0"/>
            </a:br>
            <a:r>
              <a:rPr lang="sk-SK" sz="3600" dirty="0" smtClean="0"/>
              <a:t>* tvrdosti vody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Prádlo</a:t>
            </a:r>
            <a:r>
              <a:rPr lang="sk-SK" dirty="0" smtClean="0"/>
              <a:t> pred ručným praním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Pokus č.1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Pokus č.2</a:t>
            </a:r>
            <a:endParaRPr lang="sk-SK" dirty="0"/>
          </a:p>
        </p:txBody>
      </p:sp>
      <p:pic>
        <p:nvPicPr>
          <p:cNvPr id="6" name="Obrázok 5" descr="P101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5940152" cy="44551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Etapy pokusu</a:t>
            </a:r>
            <a:endParaRPr lang="sk-SK" dirty="0"/>
          </a:p>
        </p:txBody>
      </p:sp>
      <p:pic>
        <p:nvPicPr>
          <p:cNvPr id="7" name="Zástupný symbol obsahu 6" descr="P101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385807" cy="2539355"/>
          </a:xfrm>
        </p:spPr>
      </p:pic>
      <p:sp>
        <p:nvSpPr>
          <p:cNvPr id="8" name="BlokTextu 7"/>
          <p:cNvSpPr txBox="1"/>
          <p:nvPr/>
        </p:nvSpPr>
        <p:spPr>
          <a:xfrm>
            <a:off x="899592" y="458112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Ľavá nádoba je prací roztok len s prídavkom pracieho prášku, pravá nádoba je aj  s prídavkom sódy na zmäkčenie vody. </a:t>
            </a:r>
            <a:endParaRPr lang="sk-SK" dirty="0"/>
          </a:p>
        </p:txBody>
      </p:sp>
      <p:pic>
        <p:nvPicPr>
          <p:cNvPr id="9" name="Obrázok 8" descr="P101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3731907" cy="2798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200" dirty="0" smtClean="0">
                <a:latin typeface="Lucida Sans Unicode" pitchFamily="34" charset="0"/>
              </a:rPr>
              <a:t/>
            </a:r>
            <a:br>
              <a:rPr lang="sk-SK" sz="2200" dirty="0" smtClean="0">
                <a:latin typeface="Lucida Sans Unicode" pitchFamily="34" charset="0"/>
              </a:rPr>
            </a:br>
            <a:r>
              <a:rPr lang="sk-SK" sz="2200" dirty="0">
                <a:latin typeface="Lucida Sans Unicode" pitchFamily="34" charset="0"/>
              </a:rPr>
              <a:t/>
            </a:r>
            <a:br>
              <a:rPr lang="sk-SK" sz="2200" dirty="0">
                <a:latin typeface="Lucida Sans Unicode" pitchFamily="34" charset="0"/>
              </a:rPr>
            </a:br>
            <a:r>
              <a:rPr lang="sk-SK" sz="2200" dirty="0" smtClean="0">
                <a:latin typeface="Lucida Sans Unicode" pitchFamily="34" charset="0"/>
              </a:rPr>
              <a:t>Poznanie stupňa tvrdosti vody je dôležité, napr. pri dávkovaní pracieho prášku. </a:t>
            </a:r>
            <a:r>
              <a:rPr lang="sk-SK" dirty="0" smtClean="0">
                <a:latin typeface="Lucida Sans Unicode" pitchFamily="34" charset="0"/>
              </a:rPr>
              <a:t/>
            </a:r>
            <a:br>
              <a:rPr lang="sk-SK" dirty="0" smtClean="0">
                <a:latin typeface="Lucida Sans Unicode" pitchFamily="34" charset="0"/>
              </a:rPr>
            </a:b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1381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57625"/>
            <a:ext cx="2997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928671"/>
            <a:ext cx="26518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857496"/>
            <a:ext cx="290036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Kryštálová </a:t>
            </a:r>
            <a:r>
              <a:rPr lang="sk-SK" smtClean="0"/>
              <a:t>sóda – dávkovanie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Použitie:</a:t>
            </a:r>
            <a:endParaRPr lang="sk-SK" dirty="0" smtClean="0"/>
          </a:p>
          <a:p>
            <a:r>
              <a:rPr lang="sk-SK" dirty="0" smtClean="0"/>
              <a:t>Na namáčanie používame 80g gramov na 10l teplej vody.</a:t>
            </a:r>
          </a:p>
          <a:p>
            <a:r>
              <a:rPr lang="sk-SK" dirty="0" smtClean="0"/>
              <a:t>Pre zlepšenie pracieho účinku pridávame  2-3 polievkové lyžice k praciemu prášku.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Prádlo</a:t>
            </a:r>
            <a:r>
              <a:rPr lang="sk-SK" dirty="0" smtClean="0"/>
              <a:t> po ručnom praní</a:t>
            </a:r>
            <a:endParaRPr lang="sk-SK" dirty="0"/>
          </a:p>
        </p:txBody>
      </p:sp>
      <p:pic>
        <p:nvPicPr>
          <p:cNvPr id="4" name="Zástupný symbol obsahu 3" descr="P101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048160" cy="45361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Vyhodnotenie pokusu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Pranie v zmäkčenej vode vyžaduje menší prídavok pracieho prášku ako vo vode tvrdej. </a:t>
            </a:r>
          </a:p>
          <a:p>
            <a:pPr>
              <a:buNone/>
            </a:pPr>
            <a:r>
              <a:rPr lang="sk-SK" dirty="0" smtClean="0"/>
              <a:t>   Používanie menšieho množstva pracích práškov  je otázka nielen našej peňaženky doma, ale je to lepšie aj pre naše vodstvo. </a:t>
            </a:r>
            <a:r>
              <a:rPr lang="sk-SK" b="1" dirty="0" err="1" smtClean="0">
                <a:solidFill>
                  <a:srgbClr val="FF0000"/>
                </a:solidFill>
              </a:rPr>
              <a:t>Tenzidy</a:t>
            </a:r>
            <a:r>
              <a:rPr lang="sk-SK" dirty="0" smtClean="0"/>
              <a:t> spôsobujú problémy pri čistení odpadových vôd a </a:t>
            </a:r>
            <a:r>
              <a:rPr lang="sk-SK" dirty="0" smtClean="0">
                <a:solidFill>
                  <a:srgbClr val="FF0000"/>
                </a:solidFill>
              </a:rPr>
              <a:t>zvyšujú prevádzkové náklady ČOV. </a:t>
            </a:r>
            <a:r>
              <a:rPr lang="sk-SK" dirty="0" smtClean="0"/>
              <a:t>Vyžadujú terciárne čistenie, pri bežnom čistení OV sa neodbúravajú a okrem toho negatívne ovplyvňujú aj sedimentáciu kalu vzniknutého v procese čistenia OV. 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Na  spotrebu pracieho prášku a gélu nemá vplyv len intenzita znečistenia odevu a kvalita pracieho prášku, ale aj tvrdosť vody,  ktorej sa </a:t>
            </a:r>
            <a:r>
              <a:rPr lang="sk-SK" dirty="0" err="1" smtClean="0"/>
              <a:t>prádlo</a:t>
            </a:r>
            <a:r>
              <a:rPr lang="sk-SK" dirty="0" smtClean="0"/>
              <a:t> perie. Bratislava je známa ako lokalita s veľmi tvrdou vodou. Cieľom pokusu je, aby si žiaci sami vyskúšali spôsoby, ako možno znížiť spotrebu pracieho prášku alebo pracieho gélu s využitím zmäkčenia vody. 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Tvrdosť vody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Celková tvrdosť vody </a:t>
                      </a:r>
                      <a:endParaRPr lang="sk-SK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Stupeň tvrdosti [°</a:t>
                      </a:r>
                      <a:r>
                        <a:rPr lang="sk-SK" dirty="0" err="1" smtClean="0"/>
                        <a:t>dH</a:t>
                      </a:r>
                      <a:r>
                        <a:rPr lang="sk-SK" dirty="0" smtClean="0"/>
                        <a:t>]</a:t>
                      </a:r>
                    </a:p>
                    <a:p>
                      <a:endParaRPr lang="sk-SK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Stupeň tvrdosti [</a:t>
                      </a:r>
                      <a:r>
                        <a:rPr lang="sk-SK" dirty="0" err="1" smtClean="0"/>
                        <a:t>mmol</a:t>
                      </a:r>
                      <a:r>
                        <a:rPr lang="sk-SK" dirty="0" smtClean="0"/>
                        <a:t>/l]</a:t>
                      </a:r>
                    </a:p>
                    <a:p>
                      <a:endParaRPr lang="sk-SK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voda veľmi mäkká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0 až 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0 až 0,72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voda mäkká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4 až 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0,72 až 1,43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voda stredne tvrdá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8 až 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1,43 až 2,14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voda dosť tvrdá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12 až 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2,14 až 3,21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voda tvrdá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18 až 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/>
                        <a:t>3,21 až 5,35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voda veľmi tvrdá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dirty="0"/>
                        <a:t>&gt; 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dirty="0"/>
                        <a:t>&gt; 5,35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Tvrdosť vody- </a:t>
            </a:r>
            <a:r>
              <a:rPr lang="sk-SK" sz="2000" b="1" dirty="0" smtClean="0">
                <a:latin typeface="Lucida Sans Unicode" pitchFamily="34" charset="0"/>
              </a:rPr>
              <a:t>Na Slovensku je tvrdosť vody rozdielna – závisí od typu pôdy a od ročného obdobia.</a:t>
            </a:r>
            <a:br>
              <a:rPr lang="sk-SK" sz="2000" b="1" dirty="0" smtClean="0">
                <a:latin typeface="Lucida Sans Unicode" pitchFamily="34" charset="0"/>
              </a:rPr>
            </a:b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Zmäkčovače</a:t>
            </a:r>
            <a:r>
              <a:rPr lang="sk-SK" dirty="0" smtClean="0"/>
              <a:t> vody </a:t>
            </a:r>
            <a:endParaRPr lang="sk-SK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1202233" cy="162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85992"/>
            <a:ext cx="1181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23042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Stanovenie tvrdosti vody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Pomôcky</a:t>
            </a:r>
            <a:r>
              <a:rPr lang="sk-SK" sz="2400" dirty="0" smtClean="0"/>
              <a:t>: </a:t>
            </a:r>
            <a:r>
              <a:rPr lang="sk-SK" sz="1600" b="1" dirty="0" smtClean="0"/>
              <a:t>stojan na skúmavky, skúmavky, voda, mydlové vločky, injekčná striekačka, pravítko  </a:t>
            </a:r>
          </a:p>
          <a:p>
            <a:pPr>
              <a:buNone/>
            </a:pPr>
            <a:r>
              <a:rPr lang="sk-SK" sz="2400" dirty="0" smtClean="0"/>
              <a:t>Postup: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/>
              <a:t>Do kadičky si pripravíte nasýtený roztok mydla (cca 2g mydla na 50cm3 vody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/>
              <a:t>Do skúmaviek nadávkujete 3cm3 vzorky vody, ktorej tvrdosť skúmame.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/>
              <a:t>Do jednotlivých skúmaviek pridáme injekčnou striekačkou  po 1 cm3 mydlového roztoku.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/>
              <a:t>Skúmavky naraz intenzívne trepeme po dobu 2 minút.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/>
              <a:t>Potom ich postavíme do stojana a po pol minúte odmeriame stĺpec mydlovej peny. (Čím je voda tvrdšia, tým sa tvorí menej peny.) </a:t>
            </a:r>
          </a:p>
          <a:p>
            <a:pPr marL="457200" indent="-457200">
              <a:buFont typeface="+mj-lt"/>
              <a:buAutoNum type="arabicPeriod"/>
            </a:pPr>
            <a:endParaRPr lang="sk-SK" sz="2000" dirty="0" smtClean="0"/>
          </a:p>
          <a:p>
            <a:pPr>
              <a:buNone/>
            </a:pPr>
            <a:endParaRPr lang="sk-SK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Zábery z pokusu</a:t>
            </a:r>
            <a:endParaRPr lang="sk-SK" dirty="0"/>
          </a:p>
        </p:txBody>
      </p:sp>
      <p:pic>
        <p:nvPicPr>
          <p:cNvPr id="4" name="Zástupný symbol obsahu 3" descr="P10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168351" cy="2376263"/>
          </a:xfrm>
        </p:spPr>
      </p:pic>
      <p:pic>
        <p:nvPicPr>
          <p:cNvPr id="6" name="Obrázok 5" descr="P101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908" y="3573016"/>
            <a:ext cx="4163955" cy="312296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067944" y="17008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Príprava roztokov  do skúmaviek, </a:t>
            </a:r>
          </a:p>
          <a:p>
            <a:r>
              <a:rPr lang="sk-SK" dirty="0" smtClean="0"/>
              <a:t>Vľavo je zmäkčená voda s prídavkom sódy, pravé dve skúmavky sú voda tvrdá.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11560" y="458112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 prídavku mydlového roztoku  a intenzívnom trepaní sa stĺpec peny ustálil v mäkkej vode na asi  15mm, v tvrdej vode asi len 5mm.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Vyhodnotenie testu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28595" y="1610360"/>
          <a:ext cx="750099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00198"/>
                <a:gridCol w="1500198"/>
                <a:gridCol w="1500198"/>
                <a:gridCol w="1500198"/>
              </a:tblGrid>
              <a:tr h="909320">
                <a:tc>
                  <a:txBody>
                    <a:bodyPr/>
                    <a:lstStyle/>
                    <a:p>
                      <a:r>
                        <a:rPr lang="sk-SK" dirty="0" smtClean="0"/>
                        <a:t>Tvrdosť vody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Veľmi tvrdá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tvrdá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mäkká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veľmi mäkká</a:t>
                      </a:r>
                      <a:endParaRPr lang="sk-SK" dirty="0"/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sk-SK" dirty="0" smtClean="0"/>
                        <a:t>Výška peny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0-3mm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3-5 mm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5-10 mm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10-20 mm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pracích roztokov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roztok s tvrdou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vodou a pracím práškom.</a:t>
            </a:r>
          </a:p>
          <a:p>
            <a:pPr>
              <a:buNone/>
            </a:pPr>
            <a:r>
              <a:rPr lang="sk-SK" dirty="0" smtClean="0"/>
              <a:t>Koncentrácia cca</a:t>
            </a:r>
            <a:endParaRPr lang="sk-SK" dirty="0"/>
          </a:p>
          <a:p>
            <a:pPr>
              <a:buNone/>
            </a:pPr>
            <a:r>
              <a:rPr lang="sk-SK" dirty="0" smtClean="0"/>
              <a:t>25 g prášku /1 kg</a:t>
            </a:r>
          </a:p>
          <a:p>
            <a:pPr>
              <a:buNone/>
            </a:pPr>
            <a:r>
              <a:rPr lang="sk-SK" dirty="0" err="1" smtClean="0"/>
              <a:t>prádla</a:t>
            </a:r>
            <a:r>
              <a:rPr lang="sk-SK" dirty="0" smtClean="0"/>
              <a:t>.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Pokus č.1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roztok so zmäkčenou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vodou a pracím práškom.  </a:t>
            </a:r>
          </a:p>
          <a:p>
            <a:pPr>
              <a:buNone/>
            </a:pPr>
            <a:r>
              <a:rPr lang="sk-SK" dirty="0" smtClean="0"/>
              <a:t>Koncentrácia cca</a:t>
            </a:r>
          </a:p>
          <a:p>
            <a:pPr>
              <a:buNone/>
            </a:pPr>
            <a:r>
              <a:rPr lang="sk-SK" dirty="0" smtClean="0"/>
              <a:t>17 g prášku /1 kg </a:t>
            </a:r>
            <a:r>
              <a:rPr lang="sk-SK" dirty="0" err="1" smtClean="0"/>
              <a:t>prádla</a:t>
            </a:r>
            <a:r>
              <a:rPr lang="sk-SK" dirty="0" smtClean="0"/>
              <a:t>.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Pokus č.2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418</Words>
  <Application>Microsoft Office PowerPoint</Application>
  <PresentationFormat>Prezentácia na obrazovke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Luxusný</vt:lpstr>
      <vt:lpstr>Efektívne pranie Ing. Marta Rovná    </vt:lpstr>
      <vt:lpstr>Úvod </vt:lpstr>
      <vt:lpstr>Tvrdosť vody </vt:lpstr>
      <vt:lpstr> Tvrdosť vody- Na Slovensku je tvrdosť vody rozdielna – závisí od typu pôdy a od ročného obdobia.   </vt:lpstr>
      <vt:lpstr>Zmäkčovače vody </vt:lpstr>
      <vt:lpstr>Stanovenie tvrdosti vody</vt:lpstr>
      <vt:lpstr>Zábery z pokusu</vt:lpstr>
      <vt:lpstr>Vyhodnotenie testu </vt:lpstr>
      <vt:lpstr>Príprava pracích roztokov </vt:lpstr>
      <vt:lpstr>Dávkovanie </vt:lpstr>
      <vt:lpstr>Prádlo pred ručným praním </vt:lpstr>
      <vt:lpstr>Etapy pokusu</vt:lpstr>
      <vt:lpstr>  Poznanie stupňa tvrdosti vody je dôležité, napr. pri dávkovaní pracieho prášku.  </vt:lpstr>
      <vt:lpstr>Kryštálová sóda – dávkovanie </vt:lpstr>
      <vt:lpstr>Prádlo po ručnom praní</vt:lpstr>
      <vt:lpstr>Vyhodnotenie pokusu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Efektívne pranie</dc:title>
  <dc:creator>učiteľ</dc:creator>
  <cp:lastModifiedBy>Rovná</cp:lastModifiedBy>
  <cp:revision>20</cp:revision>
  <dcterms:created xsi:type="dcterms:W3CDTF">2013-01-13T13:23:27Z</dcterms:created>
  <dcterms:modified xsi:type="dcterms:W3CDTF">2013-05-02T18:23:45Z</dcterms:modified>
</cp:coreProperties>
</file>