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9" r:id="rId3"/>
    <p:sldId id="271" r:id="rId4"/>
    <p:sldId id="260" r:id="rId5"/>
    <p:sldId id="267" r:id="rId6"/>
    <p:sldId id="261" r:id="rId7"/>
    <p:sldId id="265" r:id="rId8"/>
    <p:sldId id="266" r:id="rId9"/>
    <p:sldId id="263" r:id="rId10"/>
    <p:sldId id="264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08" autoAdjust="0"/>
  </p:normalViewPr>
  <p:slideViewPr>
    <p:cSldViewPr>
      <p:cViewPr varScale="1">
        <p:scale>
          <a:sx n="71" d="100"/>
          <a:sy n="71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EAD60-F183-4CBB-BAAD-A5DCD42F49ED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6BB4E7-0BC4-4082-BA31-FA52134655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05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BB4E7-0BC4-4082-BA31-FA52134655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06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3EA82-BF3D-41A9-9ADF-CC6FD78F834A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53677-43B0-4B8F-B2CD-46F75BE05481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511BF6-E52D-4E9E-AE89-4D46A4EA1F72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9BC82EC-52AA-4EB1-B519-98EBC8080371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FDF83D-72E7-4584-90FD-2259C49204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5D54-5EB1-4B40-A1BA-D697C05399D5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7F05-2FFF-4256-BAD9-A59035B24E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D49F-A2DD-4F38-BC8F-CC95F895DC05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A76A-6CC2-4987-A265-499076BC67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F8CB-F3D6-417A-B72E-1494E2D2DCF1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4737-EBCD-4765-9E2B-B1C5616D67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90E5-D29D-4751-B5E4-E3D141F42C9E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7A6F-3593-4795-9B81-B38D5164AE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51B3-1CC7-44F7-B2DE-6F08C65D60BE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D190-A097-4455-B6B1-60483041C7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BA09-B020-4249-A67C-1F37A3602BEB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6347-CEE5-4F50-814C-27CDE3FA92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6443-7EA1-481B-B53C-69010507985F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2A8-0B3A-4F47-B989-92B75D40A76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9702-3AFF-4470-8455-3806EF215F15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7C71-D552-4D04-B0C0-4F98B5FC06B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99AA-85CB-48AC-B544-C0B2BFDBCF3C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197E-3110-4FB6-A063-6B7442E79A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2A07-5EBA-4562-A09D-4166719DCDA7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866D-FFB6-4EFD-A903-C685BB2B01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BD638-6892-4DA4-A45B-43B1A6204F36}" type="datetimeFigureOut">
              <a:rPr lang="sk-SK"/>
              <a:pPr>
                <a:defRPr/>
              </a:pPr>
              <a:t>13. 5. 2013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FE265-71FC-4A3E-8DD4-EEA8BA9351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21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Elektr%C3%A1re%C5%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925" y="4652963"/>
            <a:ext cx="3309938" cy="1152525"/>
          </a:xfrm>
          <a:solidFill>
            <a:schemeClr val="bg2">
              <a:lumMod val="50000"/>
              <a:alpha val="67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tx1"/>
                </a:solidFill>
                <a:latin typeface="Monotype Corsiva" pitchFamily="66" charset="0"/>
              </a:rPr>
              <a:t>Smutná skutočnosť súčasnosti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463" y="2492375"/>
            <a:ext cx="3313112" cy="2016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b="1" dirty="0" smtClean="0">
                <a:solidFill>
                  <a:schemeClr val="tx1"/>
                </a:solidFill>
                <a:latin typeface="Monotype Corsiva" pitchFamily="66" charset="0"/>
              </a:rPr>
              <a:t>Dvojitá tvár Zeme</a:t>
            </a:r>
            <a:r>
              <a:rPr lang="sk-SK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sk-SK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sk-SK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7000">
              <a:schemeClr val="bg2">
                <a:shade val="94000"/>
                <a:satMod val="114000"/>
                <a:lumMod val="96000"/>
              </a:schemeClr>
            </a:gs>
            <a:gs pos="55000">
              <a:schemeClr val="bg2">
                <a:tint val="92000"/>
                <a:shade val="66000"/>
                <a:satMod val="110000"/>
                <a:lumMod val="80000"/>
              </a:schemeClr>
            </a:gs>
            <a:gs pos="83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58025" cy="1008063"/>
          </a:xfrm>
        </p:spPr>
        <p:txBody>
          <a:bodyPr rtlCol="0">
            <a:normAutofit fontScale="90000"/>
          </a:bodyPr>
          <a:lstStyle/>
          <a:p>
            <a:pPr marL="342900" indent="-274320" algn="ctr" eaLnBrk="1" fontAlgn="auto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defRPr/>
            </a:pPr>
            <a: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sk-SK" sz="13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</a:br>
            <a:r>
              <a:rPr lang="sk-SK" sz="27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Negatíva </a:t>
            </a:r>
            <a:r>
              <a:rPr lang="sk-SK" sz="27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spaľovní odpadov</a:t>
            </a:r>
            <a:br>
              <a:rPr lang="sk-SK" sz="27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sk-SK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5"/>
            <a:ext cx="7632700" cy="4392613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Nenávratné </a:t>
            </a:r>
            <a:r>
              <a:rPr lang="sk-SK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ničenie druhotných surovín a plytvanie prírodnými </a:t>
            </a: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zdrojmi</a:t>
            </a:r>
          </a:p>
          <a:p>
            <a:pPr marL="457200" indent="-4572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Nedostatočná </a:t>
            </a:r>
            <a:r>
              <a:rPr lang="sk-SK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energetická účinnosť a efektívnosť spaľovania odpadov (recyklácia materiálu ušetrí priemerne 3 – násobne viac energetických vstupov</a:t>
            </a: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).</a:t>
            </a:r>
          </a:p>
          <a:p>
            <a:pPr marL="457200" indent="-4572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Znečistenie </a:t>
            </a:r>
            <a:r>
              <a:rPr lang="sk-SK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vôd (výtoky z filtračných zariadení </a:t>
            </a: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načistenie </a:t>
            </a:r>
            <a:r>
              <a:rPr lang="sk-SK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plynov a chladiaca </a:t>
            </a: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voda)</a:t>
            </a:r>
          </a:p>
          <a:p>
            <a:pPr marL="457200" indent="-4572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sk-SK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Zvýšená </a:t>
            </a:r>
            <a:r>
              <a:rPr lang="sk-SK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frekvencia dopravy (doprava odpadov do spaľovne) a ňou vyvolané negatívne efekty (hluk, zvýšená prašnosť, vibrácie, poškodzovanie vozoviek a pod.). </a:t>
            </a:r>
            <a:endParaRPr lang="sk-SK" sz="29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pl-PL" sz="29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Spaľovanie je najdrahší </a:t>
            </a:r>
            <a:r>
              <a:rPr lang="pl-PL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spôsob nakladania s odpadmi</a:t>
            </a:r>
            <a:endParaRPr lang="sk-SK" sz="29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3000">
              <a:schemeClr val="bg2">
                <a:shade val="94000"/>
                <a:satMod val="114000"/>
                <a:lumMod val="96000"/>
              </a:schemeClr>
            </a:gs>
            <a:gs pos="53000">
              <a:schemeClr val="bg2">
                <a:tint val="92000"/>
                <a:shade val="66000"/>
                <a:satMod val="110000"/>
                <a:lumMod val="80000"/>
              </a:schemeClr>
            </a:gs>
            <a:gs pos="84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865188"/>
          </a:xfrm>
        </p:spPr>
        <p:txBody>
          <a:bodyPr/>
          <a:lstStyle/>
          <a:p>
            <a:pPr algn="ctr" eaLnBrk="1" hangingPunct="1"/>
            <a:r>
              <a:rPr lang="sk-SK" sz="3200" b="1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A už len bolo treba dať všetky výrobky na podkladovú dosku...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23850" y="333375"/>
            <a:ext cx="8424863" cy="619125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7170" name="Picture 2" descr="C:\Users\Ilka\Desktop\Projekt_Eko fond\Fotky\P103059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8274" y="1638324"/>
            <a:ext cx="2496277" cy="18722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1" name="Picture 3" descr="C:\Users\Ilka\Desktop\Projekt_Eko fond\Fotky\P1030608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1455"/>
          <a:stretch/>
        </p:blipFill>
        <p:spPr bwMode="auto">
          <a:xfrm>
            <a:off x="2994174" y="1415950"/>
            <a:ext cx="1944217" cy="16468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2" name="Picture 4" descr="C:\Users\Ilka\Desktop\Projekt_Eko fond\Fotky\P103061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57589" y="1491897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3" name="Picture 5" descr="C:\Users\Ilka\Desktop\Projekt_Eko fond\Fotky\P1030628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44900" y="3795456"/>
            <a:ext cx="2929518" cy="22591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4" name="Picture 6" descr="C:\Users\Ilka\Desktop\Projekt_Eko fond\Fotky\P1030638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850777" y="3650778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5" name="Picture 7" descr="C:\Users\Ilka\Desktop\Projekt_Eko fond\Fotky\P1030632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730478" y="4230613"/>
            <a:ext cx="2592288" cy="20069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1000">
              <a:schemeClr val="bg2">
                <a:shade val="94000"/>
                <a:satMod val="114000"/>
                <a:lumMod val="96000"/>
              </a:schemeClr>
            </a:gs>
            <a:gs pos="46000">
              <a:schemeClr val="bg2">
                <a:tint val="92000"/>
                <a:shade val="66000"/>
                <a:satMod val="110000"/>
                <a:lumMod val="80000"/>
              </a:schemeClr>
            </a:gs>
            <a:gs pos="67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lka\Desktop\Projekt_Eko fond\Fotky\P103064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5902" y="699046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5" name="Picture 3" descr="C:\Users\Ilka\Desktop\Projekt_Eko fond\Fotky\P103065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75881" y="269885"/>
            <a:ext cx="2771801" cy="20788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6" name="Picture 4" descr="C:\Users\Ilka\Desktop\Projekt_Eko fond\Fotky\P103066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15336" y="2068857"/>
            <a:ext cx="2915814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Picture 5" descr="C:\Users\Ilka\Desktop\Projekt_Eko fond\Fotky\P103066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94174" y="2496070"/>
            <a:ext cx="2843808" cy="21328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8" name="Picture 6" descr="C:\Users\Ilka\Desktop\Projekt_Eko fond\Fotky\P103067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87451" y="3362421"/>
            <a:ext cx="2832821" cy="23226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9" name="Picture 7" descr="C:\Users\Ilka\Desktop\Projekt_Eko fond\Fotky\P1030682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447494" y="4230318"/>
            <a:ext cx="3690156" cy="24263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200" name="Picture 8" descr="C:\Users\Ilka\Desktop\Projekt_Eko fond\Fotky\P1030686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634134" y="4784226"/>
            <a:ext cx="2826060" cy="20655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Ilka\Desktop\Projekt_Eko fond\Fotky\P103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863600"/>
          </a:xfrm>
        </p:spPr>
        <p:txBody>
          <a:bodyPr/>
          <a:lstStyle/>
          <a:p>
            <a:pPr eaLnBrk="1" hangingPunct="1"/>
            <a:r>
              <a:rPr lang="sk-SK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Použité zdroje:</a:t>
            </a:r>
            <a:endParaRPr lang="sk-SK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275137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/>
              <a:t>http://www.dolceta.eu/slovensko/Mod5/Eko-tipy-pre-cestovanie-lietadlom.html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u="sng" dirty="0">
                <a:hlinkClick r:id="rId2"/>
              </a:rPr>
              <a:t>http://sk.wikipedia.org/wiki/Elektr%C3%A1re%C5%88</a:t>
            </a:r>
            <a:endParaRPr lang="sk-SK" dirty="0"/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/>
              <a:t>http://sk.wikipedia.org/wiki/Slne%C4%8Dn%C3%A1_energia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/>
              <a:t>http://sk.wikipedia.org/wiki/Obnovite%C4%BEn%C3%BD_zdroj_energie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/>
              <a:t>http://www1.enviroportal.sk/pdf/spravy_zp/Odpady_faktory_07.pdf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/>
              <a:t>http://www.campanula.ifastnet.com/letak_v3.pdf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7000">
              <a:schemeClr val="bg2">
                <a:shade val="94000"/>
                <a:satMod val="114000"/>
                <a:lumMod val="96000"/>
              </a:schemeClr>
            </a:gs>
            <a:gs pos="58000">
              <a:schemeClr val="bg2">
                <a:tint val="92000"/>
                <a:shade val="66000"/>
                <a:satMod val="110000"/>
                <a:lumMod val="80000"/>
              </a:schemeClr>
            </a:gs>
            <a:gs pos="84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188" y="404665"/>
            <a:ext cx="7705725" cy="576064"/>
          </a:xfrm>
        </p:spPr>
        <p:txBody>
          <a:bodyPr rtlCol="0">
            <a:normAutofit lnSpcReduction="10000"/>
          </a:bodyPr>
          <a:lstStyle/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32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Výroba stromov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dirty="0"/>
          </a:p>
        </p:txBody>
      </p:sp>
      <p:pic>
        <p:nvPicPr>
          <p:cNvPr id="1026" name="Picture 2" descr="C:\Users\Ilka\Desktop\Projekt_Eko fond\DSCN0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4" y="2492896"/>
            <a:ext cx="4094224" cy="307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ka\Desktop\Projekt_Eko fond\DSCN0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68190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98072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itchFamily="2" charset="2"/>
              <a:buChar char="v"/>
            </a:pPr>
            <a:r>
              <a:rPr lang="sk-SK" dirty="0">
                <a:latin typeface="Comic Sans MS" pitchFamily="66" charset="0"/>
              </a:rPr>
              <a:t>Z kartónu od vajíčok sme vystrihli kmene stromov, na ktoré sme nalepili pokrčený novinový papier. Na stromy, ktoré mali byť umiestnené v čistej časti, sme dali zelený krepový papier a farebné kvetiny vystrihnuté z papiera. Stromy v znečistenej oblasti zostali sivé (novinový papier), čím sme zdôraznili protiklad.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1000">
              <a:schemeClr val="bg2">
                <a:shade val="94000"/>
                <a:satMod val="114000"/>
                <a:lumMod val="96000"/>
              </a:schemeClr>
            </a:gs>
            <a:gs pos="55000">
              <a:schemeClr val="bg2">
                <a:tint val="92000"/>
                <a:shade val="66000"/>
                <a:satMod val="110000"/>
                <a:lumMod val="80000"/>
              </a:schemeClr>
            </a:gs>
            <a:gs pos="79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848600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Význam stromov</a:t>
            </a:r>
            <a:endParaRPr lang="sk-SK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341438"/>
            <a:ext cx="7993063" cy="5183187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sk-SK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Stromy produkujú kyslík a pohlcujú oxid uhličitý: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Stromy produkujú O</a:t>
            </a:r>
            <a:r>
              <a:rPr lang="sk-SK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(kyslík) a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pohlcujú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sk-SK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(oxid uhličitý)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Rastliny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čiže i stromy produkujú viac kyslíku než koľko ho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spotrebujú.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Každý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strom, ktorý zasadíme, pridá svojim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rastom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ovzdušia drahocenný kyslík, do svojho kmeňa a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lístia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naviaže oxid uhličitý, ktorý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človek vydychuje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ako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splodinu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životných procesov. 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Zeleň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tiež absorbuje škodlivé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plyny SO</a:t>
            </a:r>
            <a:r>
              <a:rPr lang="sk-SK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(oxid siričitý), NO</a:t>
            </a:r>
            <a:r>
              <a:rPr lang="sk-SK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(oxid dusičitý), CO (oxid uhoľnatý),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ktoré negatívne vplývajú na zdravie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ľudí ako i na zdravie všetkých živých organizmov</a:t>
            </a:r>
          </a:p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sk-SK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Ochladzujú klímu: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Jeden hektár lesa odparí za hodinu až 350 litrov vody.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Tým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 v horúcich parných dňoch ochladzuje teplota i o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niekoľko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stupňov. </a:t>
            </a:r>
          </a:p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sk-SK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Zadržujú prach a mikroorganizmy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Husté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zoskupenia listov v korune stromov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pôsobia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ako filter, ktorý zachytáva prach zo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vzduchu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k-S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mestách zachytávajú listnaté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stromy až 27% a ihličnaté 28% prachu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Hektár smrekového lesa dokáže viazať až 32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popolčeka, bukový les na tej istej ploche </a:t>
            </a:r>
            <a:r>
              <a:rPr lang="sk-S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dokonca </a:t>
            </a:r>
            <a:r>
              <a:rPr lang="sk-S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dvakrát toľko. 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k-SK" sz="1600" b="1" dirty="0"/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k-S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k-S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2000">
              <a:schemeClr val="bg2">
                <a:shade val="94000"/>
                <a:satMod val="114000"/>
                <a:lumMod val="96000"/>
              </a:schemeClr>
            </a:gs>
            <a:gs pos="56000">
              <a:schemeClr val="bg2">
                <a:tint val="92000"/>
                <a:shade val="66000"/>
                <a:satMod val="110000"/>
                <a:lumMod val="80000"/>
              </a:schemeClr>
            </a:gs>
            <a:gs pos="82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042988" y="0"/>
            <a:ext cx="7024687" cy="1581150"/>
          </a:xfrm>
        </p:spPr>
        <p:txBody>
          <a:bodyPr/>
          <a:lstStyle/>
          <a:p>
            <a:pPr algn="ctr" eaLnBrk="1" hangingPunct="1"/>
            <a:r>
              <a:rPr lang="sk-SK" sz="2800" b="1" smtClean="0">
                <a:solidFill>
                  <a:schemeClr val="tx1"/>
                </a:solidFill>
                <a:latin typeface="Comic Sans MS" pitchFamily="66" charset="0"/>
              </a:rPr>
              <a:t>Výroba panelákov so slnečnými kolektormi</a:t>
            </a:r>
            <a:r>
              <a:rPr lang="sk-SK" sz="32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k-SK" sz="3200" b="1" smtClean="0">
                <a:solidFill>
                  <a:schemeClr val="tx1"/>
                </a:solidFill>
                <a:latin typeface="Comic Sans MS" pitchFamily="66" charset="0"/>
              </a:rPr>
            </a:br>
            <a:endParaRPr lang="sk-SK" sz="32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Ilka\Desktop\Projekt_Eko fond\Výroba panelákov\P103058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0747" y="2426044"/>
            <a:ext cx="2247628" cy="1685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Obdélník 2"/>
          <p:cNvSpPr/>
          <p:nvPr/>
        </p:nvSpPr>
        <p:spPr>
          <a:xfrm>
            <a:off x="231775" y="981075"/>
            <a:ext cx="8372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>
                <a:latin typeface="Comic Sans MS" pitchFamily="66" charset="0"/>
                <a:cs typeface="+mn-cs"/>
              </a:rPr>
              <a:t>Na škatuľky od čaju, liekov sme lepili krepový a novinový papier,  na ktorý sa ešte prilepili okná z papiera.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>
                <a:latin typeface="Comic Sans MS" pitchFamily="66" charset="0"/>
                <a:cs typeface="+mn-cs"/>
              </a:rPr>
              <a:t>Rozlomili sme plastovú tácku na niekoľko menších častí a prilepili na strechy panelákov. </a:t>
            </a:r>
          </a:p>
        </p:txBody>
      </p:sp>
      <p:pic>
        <p:nvPicPr>
          <p:cNvPr id="2051" name="Picture 3" descr="C:\Users\Ilka\Desktop\Projekt_Eko fond\Výroba panelákov\P103058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63713" y="1996363"/>
            <a:ext cx="2305104" cy="16478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C:\Users\Ilka\Desktop\Projekt_Eko fond\Výroba panelákov\P103060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31420" y="2497858"/>
            <a:ext cx="2283868" cy="16770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3" name="Picture 5" descr="C:\Users\Ilka\Desktop\Projekt_Eko fond\Výroba panelákov\P103061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8435" y="4512295"/>
            <a:ext cx="2428157" cy="17849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5" name="Picture 7" descr="C:\Users\Ilka\Desktop\Projekt_Eko fond\Výroba panelákov\P1030617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274094" y="3863465"/>
            <a:ext cx="2339837" cy="17548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6" name="Picture 8" descr="C:\Users\Ilka\Desktop\Projekt_Eko fond\Výroba panelákov\P1030589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522566" y="1919917"/>
            <a:ext cx="2261906" cy="18388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7" name="Picture 9" descr="C:\Users\Ilka\Desktop\Projekt_Eko fond\Fotky\P1030678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577416" y="4254261"/>
            <a:ext cx="4170541" cy="25971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">
              <a:schemeClr val="bg2">
                <a:shade val="94000"/>
                <a:satMod val="114000"/>
                <a:lumMod val="96000"/>
              </a:schemeClr>
            </a:gs>
            <a:gs pos="44000">
              <a:schemeClr val="bg2">
                <a:tint val="92000"/>
                <a:shade val="66000"/>
                <a:satMod val="110000"/>
                <a:lumMod val="80000"/>
              </a:schemeClr>
            </a:gs>
            <a:gs pos="8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720725"/>
          </a:xfrm>
        </p:spPr>
        <p:txBody>
          <a:bodyPr/>
          <a:lstStyle/>
          <a:p>
            <a:pPr algn="ctr" eaLnBrk="1" hangingPunct="1"/>
            <a:r>
              <a:rPr lang="sk-SK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Alternantívne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FF6700"/>
              </a:buClr>
              <a:buFont typeface="Wingdings" pitchFamily="2" charset="2"/>
              <a:buChar char="v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Negatívne vplyvy bežne budovaných energetických zdrojov na životné prostredie – znečisťovanie prostredia, kyslé dažde, globálne otepľovanie, uvoľňovanie rádioaktivity, výrazné zmeny rázu krajiny, hrozba katastrofy veľkého rozsahu a iné – vedú k hľadaniu alternatívnych, najmä obnoviteľných zdrojov energie.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FF6700"/>
              </a:buClr>
              <a:buFont typeface="Wingdings" pitchFamily="2" charset="2"/>
              <a:buChar char="v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Obnoviteľné zdroje energie efektívne využívajú prírodné zdroje ako slnečné žiarenie, vietor, dážď, morské vlny a geotermálne teplo, ktoré sú prirodzene obnovované. Technológie obnoviteľných zdrojov energie zahŕňajú slnečnú energiu, energiu vetra, energiu vody, biomasu a napokon v doprave biopalivá.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My sme si v našom projekte vybrali </a:t>
            </a:r>
            <a:r>
              <a:rPr lang="sk-SK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Calibri" pitchFamily="34" charset="0"/>
                <a:cs typeface="Arial" charset="0"/>
              </a:rPr>
              <a:t>solárny kolektor </a:t>
            </a: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:</a:t>
            </a:r>
          </a:p>
          <a:p>
            <a:pPr eaLnBrk="1" hangingPunct="1">
              <a:buClr>
                <a:srgbClr val="FF6700"/>
              </a:buClr>
              <a:buFont typeface="Wingdings" pitchFamily="2" charset="2"/>
              <a:buChar char="v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Je to zariadenie na premenu slnečnej energie na tepelnú. Slnečné teplo tu ohrieva čierny povrch kolektora.  </a:t>
            </a:r>
          </a:p>
          <a:p>
            <a:pPr eaLnBrk="1" hangingPunct="1">
              <a:buClr>
                <a:srgbClr val="FF6700"/>
              </a:buClr>
              <a:buFont typeface="Wingdings 2" pitchFamily="18" charset="2"/>
              <a:buNone/>
              <a:defRPr/>
            </a:pPr>
            <a:endParaRPr lang="sk-SK" sz="1600" b="1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eaLnBrk="1" hangingPunct="1">
              <a:buClr>
                <a:srgbClr val="FF6700"/>
              </a:buClr>
              <a:buFont typeface="Wingdings" pitchFamily="2" charset="2"/>
              <a:buChar char="v"/>
              <a:defRPr/>
            </a:pPr>
            <a:r>
              <a:rPr lang="sk-SK" sz="1600" b="1" u="sng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Využitie solárnych kolektorov: </a:t>
            </a:r>
          </a:p>
          <a:p>
            <a:pPr eaLnBrk="1" hangingPunct="1">
              <a:buClr>
                <a:srgbClr val="BF4D00"/>
              </a:buClr>
              <a:buFont typeface="Wingdings" pitchFamily="2" charset="2"/>
              <a:buChar char="Ø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príprava teplej vody v domácnostiach, priemysle a komerčných budovách</a:t>
            </a:r>
          </a:p>
          <a:p>
            <a:pPr eaLnBrk="1" hangingPunct="1">
              <a:buClr>
                <a:srgbClr val="BF4D00"/>
              </a:buClr>
              <a:buFont typeface="Wingdings" pitchFamily="2" charset="2"/>
              <a:buChar char="Ø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ohrev vody pre bazény celoročne</a:t>
            </a:r>
          </a:p>
          <a:p>
            <a:pPr eaLnBrk="1" hangingPunct="1">
              <a:buClr>
                <a:srgbClr val="BF4D00"/>
              </a:buClr>
              <a:buFont typeface="Wingdings" pitchFamily="2" charset="2"/>
              <a:buChar char="Ø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vykurovanie priestorov (budovy, skleníky, sauny)</a:t>
            </a:r>
          </a:p>
          <a:p>
            <a:pPr eaLnBrk="1" hangingPunct="1">
              <a:buClr>
                <a:srgbClr val="BF4D00"/>
              </a:buClr>
              <a:buFont typeface="Wingdings" pitchFamily="2" charset="2"/>
              <a:buChar char="Ø"/>
              <a:defRPr/>
            </a:pPr>
            <a:r>
              <a:rPr lang="sk-SK" sz="1600" b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sušenie rastlín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FF6700"/>
              </a:buClr>
              <a:buFont typeface="Wingdings" pitchFamily="2" charset="2"/>
              <a:buChar char="v"/>
              <a:defRPr/>
            </a:pPr>
            <a:endParaRPr lang="sk-SK" sz="1600" b="1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FF6700"/>
              </a:buClr>
              <a:buFont typeface="Wingdings" pitchFamily="2" charset="2"/>
              <a:buChar char="v"/>
              <a:defRPr/>
            </a:pPr>
            <a:endParaRPr lang="sk-SK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Clr>
                <a:srgbClr val="FF6700"/>
              </a:buClr>
              <a:buFont typeface="Wingdings 2" pitchFamily="18" charset="2"/>
              <a:buNone/>
              <a:defRPr/>
            </a:pPr>
            <a:endParaRPr lang="sk-SK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0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87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Ilka\Desktop\Projekt_Eko fond\Výroba lietadla\P103061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06822" y="2212046"/>
            <a:ext cx="2808312" cy="17125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7" name="Nadpis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719138"/>
          </a:xfrm>
        </p:spPr>
        <p:txBody>
          <a:bodyPr/>
          <a:lstStyle/>
          <a:p>
            <a:pPr eaLnBrk="1" hangingPunct="1"/>
            <a:r>
              <a:rPr lang="sk-SK" sz="3200" b="1" smtClean="0">
                <a:solidFill>
                  <a:schemeClr val="tx1"/>
                </a:solidFill>
                <a:latin typeface="Comic Sans MS" pitchFamily="66" charset="0"/>
              </a:rPr>
              <a:t>Výroba lietadla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395413"/>
            <a:ext cx="6778625" cy="719137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dirty="0">
                <a:latin typeface="Comic Sans MS" pitchFamily="66" charset="0"/>
              </a:rPr>
              <a:t>Opäť sme použili rolku z toaletného papiera, </a:t>
            </a:r>
            <a:r>
              <a:rPr lang="sk-SK" dirty="0" smtClean="0">
                <a:latin typeface="Comic Sans MS" pitchFamily="66" charset="0"/>
              </a:rPr>
              <a:t>kartón, papier </a:t>
            </a:r>
            <a:r>
              <a:rPr lang="sk-SK" dirty="0">
                <a:latin typeface="Comic Sans MS" pitchFamily="66" charset="0"/>
              </a:rPr>
              <a:t>a temperové farby.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026" name="Picture 2" descr="C:\Users\Ilka\Desktop\Projekt_Eko fond\Výroba lietadla\P103059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7870" y="4228531"/>
            <a:ext cx="3744416" cy="2402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Ilka\Desktop\Projekt_Eko fond\Výroba lietadla\P103059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95732" y="1992259"/>
            <a:ext cx="3701327" cy="22346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C:\Users\Ilka\Desktop\Projekt_Eko fond\Výroba lietadla\P103059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216723" y="4371993"/>
            <a:ext cx="3528391" cy="23582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9000">
              <a:schemeClr val="bg2">
                <a:shade val="94000"/>
                <a:satMod val="114000"/>
                <a:lumMod val="96000"/>
              </a:schemeClr>
            </a:gs>
            <a:gs pos="51000">
              <a:schemeClr val="bg2">
                <a:tint val="92000"/>
                <a:shade val="66000"/>
                <a:satMod val="110000"/>
                <a:lumMod val="80000"/>
              </a:schemeClr>
            </a:gs>
            <a:gs pos="86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008063"/>
          </a:xfrm>
        </p:spPr>
        <p:txBody>
          <a:bodyPr rtlCol="0">
            <a:normAutofit fontScale="90000"/>
          </a:bodyPr>
          <a:lstStyle/>
          <a:p>
            <a:pPr marL="6858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27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Znečisťovanie prostredia lietadlami</a:t>
            </a:r>
            <a:r>
              <a:rPr lang="sk-SK" sz="1800" b="1" dirty="0">
                <a:solidFill>
                  <a:srgbClr val="3E3D2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sk-SK" sz="1800" b="1" dirty="0">
                <a:solidFill>
                  <a:srgbClr val="3E3D2D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188" y="1196975"/>
            <a:ext cx="7777162" cy="5256213"/>
          </a:xfrm>
        </p:spPr>
        <p:txBody>
          <a:bodyPr rtlCol="0">
            <a:normAutofit fontScale="77500" lnSpcReduction="20000"/>
          </a:bodyPr>
          <a:lstStyle/>
          <a:p>
            <a:pPr indent="-274320" algn="ctr" eaLnBrk="1" fontAlgn="auto" hangingPunct="1">
              <a:spcAft>
                <a:spcPts val="0"/>
              </a:spcAft>
              <a:defRPr/>
            </a:pPr>
            <a:endParaRPr lang="sk-SK" sz="32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 spaľovaní lietadlového paliva uniká uhlík, ktorý viazaný s kyslíkom vytvára oxid uhličitý (CO</a:t>
            </a:r>
            <a:r>
              <a:rPr lang="sk-SK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6858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sk-SK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Uvoľňujú sa aj oxidy dusíka, vodná para, sadze a sulfáty.</a:t>
            </a:r>
          </a:p>
          <a:p>
            <a:pPr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sk-SK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Špeciálnou charakteristikou lietadlových emisií je fakt, že väčšina týchto emisií je vypúšťaná vo veľkých výškach. </a:t>
            </a:r>
          </a:p>
          <a:p>
            <a:pPr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sk-SK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Výskumy potvrdili, že toto prostredie znásobuje škodlivosť a negatívny vplyv na klímu planéty, keďže dochádza k rôznym chemickým reakciám, ktoré majú na klímu ohrievajúci vplyv. </a:t>
            </a:r>
          </a:p>
          <a:p>
            <a:pPr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sk-SK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Výpočty ukazujú, že pri súčasnej efektivite lietadiel spotrebuje 4 - členná rodina počas jedného </a:t>
            </a:r>
            <a:r>
              <a:rPr lang="sk-SK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cezoceánskeho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letu toľko energie vo forme paliva, ako by spotrebovala doma pri bežnom životnom štýle za celý rok - vrátane kúrenia, osvetlenia, používania auta, atď.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8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87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647700"/>
          </a:xfrm>
        </p:spPr>
        <p:txBody>
          <a:bodyPr/>
          <a:lstStyle/>
          <a:p>
            <a:pPr algn="ctr" eaLnBrk="1" hangingPunct="1"/>
            <a:r>
              <a:rPr lang="sk-SK" sz="3200" b="1" smtClean="0">
                <a:solidFill>
                  <a:schemeClr val="tx1"/>
                </a:solidFill>
                <a:latin typeface="Comic Sans MS" pitchFamily="66" charset="0"/>
              </a:rPr>
              <a:t>Výroba smetiska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268413"/>
            <a:ext cx="7632700" cy="792162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k-SK" sz="2000" dirty="0" smtClean="0">
                <a:solidFill>
                  <a:schemeClr val="tx1"/>
                </a:solidFill>
                <a:latin typeface="Comic Sans MS" pitchFamily="66" charset="0"/>
              </a:rPr>
              <a:t>Použili sme pokrčený novinový </a:t>
            </a:r>
            <a:r>
              <a:rPr lang="sk-SK" sz="2000" dirty="0">
                <a:solidFill>
                  <a:schemeClr val="tx1"/>
                </a:solidFill>
                <a:latin typeface="Comic Sans MS" pitchFamily="66" charset="0"/>
              </a:rPr>
              <a:t>papier, na ktorý sme prilepovali papieriky. </a:t>
            </a:r>
          </a:p>
        </p:txBody>
      </p:sp>
      <p:pic>
        <p:nvPicPr>
          <p:cNvPr id="6146" name="Picture 2" descr="C:\Users\Ilka\Desktop\Projekt_Eko fond\Fotky\P103066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7870" y="4081834"/>
            <a:ext cx="2208244" cy="16561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7" name="Picture 3" descr="C:\Users\Ilka\Desktop\Projekt_Eko fond\Fotky\P103068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60938" y="3145262"/>
            <a:ext cx="2736305" cy="26978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4" descr="C:\Users\Ilka\Desktop\Projekt_Eko fond\Fotky\P103068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05934" y="3938387"/>
            <a:ext cx="3312367" cy="27989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9" name="Picture 5" descr="C:\Users\Ilka\Desktop\Projekt_Eko fond\Fotky\P1030622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6486"/>
          <a:stretch/>
        </p:blipFill>
        <p:spPr bwMode="auto">
          <a:xfrm>
            <a:off x="1121966" y="1993969"/>
            <a:ext cx="2142938" cy="21148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0" name="Picture 6" descr="C:\Users\Ilka\Desktop\Projekt_Eko fond\Fotky\P1030621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44945"/>
          <a:stretch/>
        </p:blipFill>
        <p:spPr bwMode="auto">
          <a:xfrm>
            <a:off x="4216723" y="1777579"/>
            <a:ext cx="1836503" cy="19888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89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576263"/>
          </a:xfrm>
        </p:spPr>
        <p:txBody>
          <a:bodyPr/>
          <a:lstStyle/>
          <a:p>
            <a:pPr algn="ctr" eaLnBrk="1" hangingPunct="1"/>
            <a:r>
              <a:rPr lang="sk-SK" sz="3200" b="1" smtClean="0">
                <a:solidFill>
                  <a:schemeClr val="tx1"/>
                </a:solidFill>
                <a:latin typeface="Comic Sans MS" pitchFamily="66" charset="0"/>
              </a:rPr>
              <a:t>Výroba spaľovne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936625"/>
          </a:xfrm>
        </p:spPr>
        <p:txBody>
          <a:bodyPr/>
          <a:lstStyle/>
          <a:p>
            <a:pPr eaLnBrk="1" hangingPunct="1">
              <a:buClr>
                <a:srgbClr val="FF6700"/>
              </a:buClr>
              <a:buFont typeface="Wingdings" pitchFamily="2" charset="2"/>
              <a:buChar char="v"/>
            </a:pPr>
            <a:r>
              <a:rPr lang="sk-SK" sz="1800" smtClean="0">
                <a:solidFill>
                  <a:schemeClr val="tx1"/>
                </a:solidFill>
                <a:latin typeface="Comic Sans MS" pitchFamily="66" charset="0"/>
              </a:rPr>
              <a:t>Väčšiu škatuľu sme obalili sivým krepovým papierom, rolky z toaletného papiera predstavujú komíny na streche, z ktorých vychádza dym vyrobený z novinového papiera. </a:t>
            </a:r>
          </a:p>
        </p:txBody>
      </p:sp>
      <p:pic>
        <p:nvPicPr>
          <p:cNvPr id="5123" name="Picture 3" descr="C:\Users\Ilka\Desktop\Spaľovňa\P103058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04355" y="2280047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4" descr="C:\Users\Ilka\Desktop\Spaľovňa\P103058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35922" y="2356309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5" name="Picture 5" descr="C:\Users\Ilka\Desktop\Projekt_Eko fond\Fotky\P103063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0299" y="4299446"/>
            <a:ext cx="2944002" cy="20187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6" name="Picture 6" descr="C:\Users\Ilka\Desktop\Projekt_Eko fond\Fotky\P1030627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286036" y="4873414"/>
            <a:ext cx="2819806" cy="18362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7" name="Picture 7" descr="C:\Users\Ilka\Desktop\Projekt_Eko fond\Fotky\P103067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091555" y="4229869"/>
            <a:ext cx="2771799" cy="20788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740</TotalTime>
  <Words>539</Words>
  <Application>Microsoft Office PowerPoint</Application>
  <PresentationFormat>Předvádění na obrazovce (4:3)</PresentationFormat>
  <Paragraphs>74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Austin</vt:lpstr>
      <vt:lpstr>Dvojitá tvár Zeme </vt:lpstr>
      <vt:lpstr>Prezentace aplikace PowerPoint</vt:lpstr>
      <vt:lpstr>Význam stromov</vt:lpstr>
      <vt:lpstr>Výroba panelákov so slnečnými kolektormi </vt:lpstr>
      <vt:lpstr>Alternantívne zdroje energie</vt:lpstr>
      <vt:lpstr>Výroba lietadla</vt:lpstr>
      <vt:lpstr>Znečisťovanie prostredia lietadlami </vt:lpstr>
      <vt:lpstr>Výroba smetiska</vt:lpstr>
      <vt:lpstr>Výroba spaľovne</vt:lpstr>
      <vt:lpstr>        Negatíva spaľovní odpadov </vt:lpstr>
      <vt:lpstr>A už len bolo treba dať všetky výrobky na podkladovú dosku...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Dvojitá tvár Zeme</dc:title>
  <dc:creator>Ilka</dc:creator>
  <cp:lastModifiedBy>Ilka</cp:lastModifiedBy>
  <cp:revision>47</cp:revision>
  <dcterms:created xsi:type="dcterms:W3CDTF">2013-05-11T17:25:54Z</dcterms:created>
  <dcterms:modified xsi:type="dcterms:W3CDTF">2013-05-13T17:19:08Z</dcterms:modified>
</cp:coreProperties>
</file>