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70" r:id="rId7"/>
    <p:sldId id="264" r:id="rId8"/>
    <p:sldId id="268" r:id="rId9"/>
    <p:sldId id="265" r:id="rId10"/>
    <p:sldId id="269" r:id="rId11"/>
    <p:sldId id="262" r:id="rId12"/>
    <p:sldId id="266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BAB-5832-404B-80C7-160C332BB03B}" type="datetimeFigureOut">
              <a:rPr lang="sk-SK" smtClean="0"/>
              <a:pPr/>
              <a:t>12. 3. 2013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D10-E8E1-46F8-B8F3-DF11BB26D2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BAB-5832-404B-80C7-160C332BB03B}" type="datetimeFigureOut">
              <a:rPr lang="sk-SK" smtClean="0"/>
              <a:pPr/>
              <a:t>12. 3. 2013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D10-E8E1-46F8-B8F3-DF11BB26D2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BAB-5832-404B-80C7-160C332BB03B}" type="datetimeFigureOut">
              <a:rPr lang="sk-SK" smtClean="0"/>
              <a:pPr/>
              <a:t>12. 3. 2013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D10-E8E1-46F8-B8F3-DF11BB26D2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BAB-5832-404B-80C7-160C332BB03B}" type="datetimeFigureOut">
              <a:rPr lang="sk-SK" smtClean="0"/>
              <a:pPr/>
              <a:t>12. 3. 2013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D10-E8E1-46F8-B8F3-DF11BB26D2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BAB-5832-404B-80C7-160C332BB03B}" type="datetimeFigureOut">
              <a:rPr lang="sk-SK" smtClean="0"/>
              <a:pPr/>
              <a:t>12. 3. 2013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D10-E8E1-46F8-B8F3-DF11BB26D2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BAB-5832-404B-80C7-160C332BB03B}" type="datetimeFigureOut">
              <a:rPr lang="sk-SK" smtClean="0"/>
              <a:pPr/>
              <a:t>12. 3. 2013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D10-E8E1-46F8-B8F3-DF11BB26D2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BAB-5832-404B-80C7-160C332BB03B}" type="datetimeFigureOut">
              <a:rPr lang="sk-SK" smtClean="0"/>
              <a:pPr/>
              <a:t>12. 3. 2013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D10-E8E1-46F8-B8F3-DF11BB26D2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BAB-5832-404B-80C7-160C332BB03B}" type="datetimeFigureOut">
              <a:rPr lang="sk-SK" smtClean="0"/>
              <a:pPr/>
              <a:t>12. 3. 2013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D10-E8E1-46F8-B8F3-DF11BB26D2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BAB-5832-404B-80C7-160C332BB03B}" type="datetimeFigureOut">
              <a:rPr lang="sk-SK" smtClean="0"/>
              <a:pPr/>
              <a:t>12. 3. 2013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D10-E8E1-46F8-B8F3-DF11BB26D2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BAB-5832-404B-80C7-160C332BB03B}" type="datetimeFigureOut">
              <a:rPr lang="sk-SK" smtClean="0"/>
              <a:pPr/>
              <a:t>12. 3. 2013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D10-E8E1-46F8-B8F3-DF11BB26D2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BAB-5832-404B-80C7-160C332BB03B}" type="datetimeFigureOut">
              <a:rPr lang="sk-SK" smtClean="0"/>
              <a:pPr/>
              <a:t>12. 3. 2013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D10-E8E1-46F8-B8F3-DF11BB26D2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2BAB-5832-404B-80C7-160C332BB03B}" type="datetimeFigureOut">
              <a:rPr lang="sk-SK" smtClean="0"/>
              <a:pPr/>
              <a:t>12. 3. 2013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3DD10-E8E1-46F8-B8F3-DF11BB26D2C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.pn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5.pn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wmf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4.png"/><Relationship Id="rId7" Type="http://schemas.openxmlformats.org/officeDocument/2006/relationships/image" Target="../media/image2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0119" y="-1143028"/>
            <a:ext cx="7000852" cy="92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428596" y="2714620"/>
            <a:ext cx="8390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Daj papieru druhú šancu</a:t>
            </a:r>
            <a:endParaRPr lang="sk-SK" sz="5400" b="1" cap="all" spc="0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Obrázok 12" descr="al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000504"/>
            <a:ext cx="6786610" cy="243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C:\Documents and Settings\Danka\Local Settings\Temporary Internet Files\Content.IE5\JD4P259C\MCj043822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14290"/>
            <a:ext cx="3429024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28670" y="-1071579"/>
            <a:ext cx="7143750" cy="92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74132" y="926274"/>
            <a:ext cx="4067175" cy="607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357158" y="428604"/>
            <a:ext cx="4572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Pracovný postup: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0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000" dirty="0" smtClean="0">
              <a:latin typeface="Arial" pitchFamily="34" charset="0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k-SK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Starý papier roztrháme na maličké kúsky </a:t>
            </a:r>
            <a:endParaRPr lang="sk-SK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k-SK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Cez noc ho necháme namočený vo vode </a:t>
            </a:r>
            <a:endParaRPr lang="sk-SK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k-SK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Na druhý deň ho zomelieme na mlynčeku, alebo rozmixujeme </a:t>
            </a:r>
            <a:endParaRPr lang="sk-SK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k-SK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Ak je zmes hustá, pridáme do nej vodu, tak aby mala hustotu smotanového mlieka </a:t>
            </a:r>
            <a:endParaRPr lang="sk-SK" sz="2000" dirty="0" smtClean="0">
              <a:latin typeface="Arial" pitchFamily="34" charset="0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k-SK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Trocha zmesi rozvrstvíme na ráme do tenkej vrstvy a prebytočnú vodu vytlačíme špongiou </a:t>
            </a:r>
            <a:endParaRPr lang="sk-SK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k-SK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Už sformovaný list papiera preklopíme na kartón a cez plátno z neho vytlačíme valčekom zostatok vody, môžeme aj prežehliť </a:t>
            </a:r>
            <a:endParaRPr lang="sk-SK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k-SK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Nakoniec ho necháme uschnúť </a:t>
            </a:r>
            <a:endParaRPr lang="sk-SK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dirty="0" smtClean="0">
              <a:latin typeface="Arial" pitchFamily="34" charset="0"/>
            </a:endParaRPr>
          </a:p>
        </p:txBody>
      </p:sp>
      <p:pic>
        <p:nvPicPr>
          <p:cNvPr id="9" name="Obrázok 8" descr="http://www.eno.sk/userfiles/admin_data/image/29arts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452912"/>
            <a:ext cx="3429024" cy="24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http://www.funsci.com/fun3_en/paper/paper_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357430"/>
            <a:ext cx="3071834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Danka\Desktop\2006-05-03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42852"/>
            <a:ext cx="2730440" cy="2081212"/>
          </a:xfrm>
          <a:prstGeom prst="rect">
            <a:avLst/>
          </a:prstGeom>
          <a:noFill/>
        </p:spPr>
      </p:pic>
      <p:pic>
        <p:nvPicPr>
          <p:cNvPr id="5124" name="Picture 4" descr="C:\Documents and Settings\Danka\Local Settings\Temporary Internet Files\Content.IE5\JV56X5S7\MCj0435743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0"/>
            <a:ext cx="928694" cy="19288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0120" y="-1143030"/>
            <a:ext cx="7000852" cy="92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74132" y="926274"/>
            <a:ext cx="4067175" cy="607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57620" y="-2571792"/>
            <a:ext cx="928694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ĺžnik 14"/>
          <p:cNvSpPr/>
          <p:nvPr/>
        </p:nvSpPr>
        <p:spPr>
          <a:xfrm>
            <a:off x="1000100" y="285728"/>
            <a:ext cx="6643734" cy="9286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/>
          <p:cNvSpPr/>
          <p:nvPr/>
        </p:nvSpPr>
        <p:spPr>
          <a:xfrm>
            <a:off x="1071538" y="428604"/>
            <a:ext cx="670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</a:rPr>
              <a:t>Čo si môžeme zhotoviť z vyrobeného papiera</a:t>
            </a:r>
            <a:endParaRPr lang="sk-SK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Obrázok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286256"/>
            <a:ext cx="314327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1571612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1500174"/>
            <a:ext cx="3500462" cy="250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357694"/>
            <a:ext cx="3143272" cy="229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Danka\Desktop\vyrobky_sa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4357694"/>
            <a:ext cx="3358195" cy="2214578"/>
          </a:xfrm>
          <a:prstGeom prst="rect">
            <a:avLst/>
          </a:prstGeom>
          <a:noFill/>
        </p:spPr>
      </p:pic>
      <p:pic>
        <p:nvPicPr>
          <p:cNvPr id="6147" name="Picture 3" descr="C:\Documents and Settings\Danka\Desktop\vyrobky_sa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1500174"/>
            <a:ext cx="3165480" cy="2267183"/>
          </a:xfrm>
          <a:prstGeom prst="rect">
            <a:avLst/>
          </a:prstGeom>
          <a:noFill/>
        </p:spPr>
      </p:pic>
      <p:pic>
        <p:nvPicPr>
          <p:cNvPr id="6148" name="Picture 4" descr="C:\Documents and Settings\Danka\Desktop\vyrobky_sa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1538" y="1500174"/>
            <a:ext cx="2970384" cy="2143140"/>
          </a:xfrm>
          <a:prstGeom prst="rect">
            <a:avLst/>
          </a:prstGeom>
          <a:noFill/>
        </p:spPr>
      </p:pic>
      <p:pic>
        <p:nvPicPr>
          <p:cNvPr id="6149" name="Picture 5" descr="C:\Documents and Settings\Danka\Desktop\vyrobky_s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8662" y="4357694"/>
            <a:ext cx="3214710" cy="22861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0119" y="-1143028"/>
            <a:ext cx="7000852" cy="92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ĺžnik 12"/>
          <p:cNvSpPr/>
          <p:nvPr/>
        </p:nvSpPr>
        <p:spPr>
          <a:xfrm>
            <a:off x="2071670" y="1214422"/>
            <a:ext cx="5214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7200" b="1" cap="all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Ďakujeme </a:t>
            </a:r>
          </a:p>
          <a:p>
            <a:pPr algn="ctr"/>
            <a:r>
              <a:rPr lang="sk-SK" sz="7200" b="1" cap="all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za </a:t>
            </a:r>
          </a:p>
          <a:p>
            <a:pPr algn="ctr"/>
            <a:r>
              <a:rPr lang="sk-SK" sz="7200" b="1" cap="all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pozornosť</a:t>
            </a:r>
            <a:endParaRPr lang="sk-SK" sz="7200" b="1" cap="all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428728" y="357166"/>
            <a:ext cx="6286544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</a:rPr>
              <a:t>Papier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0119" y="-1143028"/>
            <a:ext cx="7000852" cy="92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45570" y="926274"/>
            <a:ext cx="4067175" cy="607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93339" y="-2607511"/>
            <a:ext cx="928694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ĺžnik 16"/>
          <p:cNvSpPr/>
          <p:nvPr/>
        </p:nvSpPr>
        <p:spPr>
          <a:xfrm>
            <a:off x="1000100" y="285728"/>
            <a:ext cx="6715172" cy="9286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BlokTextu 23"/>
          <p:cNvSpPr txBox="1"/>
          <p:nvPr/>
        </p:nvSpPr>
        <p:spPr>
          <a:xfrm>
            <a:off x="2357422" y="500042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solidFill>
                  <a:schemeClr val="bg1">
                    <a:lumMod val="50000"/>
                  </a:schemeClr>
                </a:solidFill>
              </a:rPr>
              <a:t>Čo vieš o papieri?</a:t>
            </a:r>
            <a:endParaRPr lang="sk-SK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4" descr="C:\Users\Nizká\AppData\Local\Microsoft\Windows\Temporary Internet Files\Content.IE5\MMOWKB0S\MCj0434810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14290"/>
            <a:ext cx="1071570" cy="107157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178592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k-SK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Papier je materiál, ktorý používame denne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k-SK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Má viacero foriem, takže jeho význam každý z nás dobre pozná </a:t>
            </a:r>
            <a:endParaRPr kumimoji="0" lang="sk-SK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25" name="Picture 7" descr="C:\Users\Nizká\AppData\Local\Microsoft\Windows\Temporary Internet Files\Content.IE5\DLO4Z9OU\MPj0439554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643182"/>
            <a:ext cx="2000264" cy="2000264"/>
          </a:xfrm>
          <a:prstGeom prst="rect">
            <a:avLst/>
          </a:prstGeom>
          <a:noFill/>
        </p:spPr>
      </p:pic>
      <p:pic>
        <p:nvPicPr>
          <p:cNvPr id="27" name="Picture 2" descr="C:\Users\Nizká\AppData\Local\Microsoft\Windows\Temporary Internet Files\Content.IE5\MMOWKB0S\MCj0433868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786058"/>
            <a:ext cx="1542820" cy="1542820"/>
          </a:xfrm>
          <a:prstGeom prst="rect">
            <a:avLst/>
          </a:prstGeom>
          <a:noFill/>
        </p:spPr>
      </p:pic>
      <p:pic>
        <p:nvPicPr>
          <p:cNvPr id="28" name="Obrázok 27" descr="http://www.gifanimace.wz.cz/animace/knihy/35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5214950"/>
            <a:ext cx="276224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 descr="C:\Users\Nizká\AppData\Local\Microsoft\Windows\Temporary Internet Files\Content.IE5\MMOWKB0S\MCj0435773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2571744"/>
            <a:ext cx="985352" cy="2143140"/>
          </a:xfrm>
          <a:prstGeom prst="rect">
            <a:avLst/>
          </a:prstGeom>
          <a:noFill/>
        </p:spPr>
      </p:pic>
      <p:pic>
        <p:nvPicPr>
          <p:cNvPr id="18" name="Obrázok 1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786322"/>
            <a:ext cx="1785950" cy="110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ok 18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10" y="5214950"/>
            <a:ext cx="1857388" cy="97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ázok 2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2264" y="5143512"/>
            <a:ext cx="171608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ázok 22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00826" y="3357562"/>
            <a:ext cx="1547816" cy="14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Obrázok 29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15206" y="2000240"/>
            <a:ext cx="1476372" cy="109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0120" y="-1143030"/>
            <a:ext cx="7000852" cy="92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57620" y="-2571792"/>
            <a:ext cx="928694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574132" y="926274"/>
            <a:ext cx="4067175" cy="607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1000100" y="285728"/>
            <a:ext cx="6643734" cy="9286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1428728" y="500042"/>
            <a:ext cx="5269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</a:rPr>
              <a:t>Niekoľko zaujímavostí z histórie...  </a:t>
            </a:r>
            <a:endParaRPr lang="sk-SK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Obrázok 10" descr="http://www.eno.sk/userfiles/admin_data/image/PapyrusPape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28604"/>
            <a:ext cx="857256" cy="72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lokTextu 12"/>
          <p:cNvSpPr txBox="1"/>
          <p:nvPr/>
        </p:nvSpPr>
        <p:spPr>
          <a:xfrm>
            <a:off x="357158" y="1500174"/>
            <a:ext cx="4357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accent5">
                    <a:lumMod val="50000"/>
                  </a:schemeClr>
                </a:solidFill>
              </a:rPr>
              <a:t>Egypt</a:t>
            </a:r>
            <a:r>
              <a:rPr lang="sk-SK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sk-SK" sz="2400" dirty="0" smtClean="0"/>
          </a:p>
          <a:p>
            <a:pPr algn="just">
              <a:buFont typeface="Arial" pitchFamily="34" charset="0"/>
              <a:buChar char="•"/>
            </a:pPr>
            <a:r>
              <a:rPr lang="sk-SK" sz="2000" dirty="0" smtClean="0"/>
              <a:t> Dnešné pomenovanie „ papier “ pochádza od       slova papyrus .</a:t>
            </a:r>
          </a:p>
          <a:p>
            <a:pPr algn="just">
              <a:buFont typeface="Arial" pitchFamily="34" charset="0"/>
              <a:buChar char="•"/>
            </a:pPr>
            <a:endParaRPr lang="sk-SK" sz="2000" dirty="0" smtClean="0"/>
          </a:p>
          <a:p>
            <a:pPr algn="just">
              <a:buFont typeface="Arial" pitchFamily="34" charset="0"/>
              <a:buChar char="•"/>
            </a:pPr>
            <a:r>
              <a:rPr lang="sk-SK" sz="2000" dirty="0" smtClean="0"/>
              <a:t> Svoje korene má v starovekom Egypte. Egypťania vyrábali zvláštny druh papiera z papyrusu. Steblo tejto rastliny narezali na jemne plátky a namáčali ich. Potom ich krížom poprekladali, poriadne pritlačili a pribili. Keď papyrus vyschol, dalo sa naň písať.  </a:t>
            </a:r>
          </a:p>
          <a:p>
            <a:pPr algn="just">
              <a:buFont typeface="Arial" pitchFamily="34" charset="0"/>
              <a:buChar char="•"/>
            </a:pPr>
            <a:endParaRPr lang="sk-SK" sz="2000" dirty="0" smtClean="0"/>
          </a:p>
          <a:p>
            <a:pPr algn="just">
              <a:buFont typeface="Arial" pitchFamily="34" charset="0"/>
              <a:buChar char="•"/>
            </a:pPr>
            <a:r>
              <a:rPr lang="sk-SK" sz="2000" dirty="0" smtClean="0"/>
              <a:t> Stal sa predchodcom pergamenu a dnešného papiera.</a:t>
            </a:r>
          </a:p>
          <a:p>
            <a:endParaRPr lang="sk-SK" sz="2400" dirty="0" smtClean="0"/>
          </a:p>
          <a:p>
            <a:endParaRPr lang="sk-SK" sz="2400" dirty="0"/>
          </a:p>
        </p:txBody>
      </p:sp>
      <p:pic>
        <p:nvPicPr>
          <p:cNvPr id="1026" name="Picture 2" descr="E:\obrazky\egypt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1285860"/>
            <a:ext cx="1223964" cy="1017425"/>
          </a:xfrm>
          <a:prstGeom prst="rect">
            <a:avLst/>
          </a:prstGeom>
          <a:noFill/>
        </p:spPr>
      </p:pic>
      <p:pic>
        <p:nvPicPr>
          <p:cNvPr id="1027" name="Picture 3" descr="E:\obrazky\egyp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9878" y="1785926"/>
            <a:ext cx="4027106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0120" y="-1143030"/>
            <a:ext cx="7000852" cy="92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74132" y="926274"/>
            <a:ext cx="4067175" cy="607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357157" y="714357"/>
            <a:ext cx="464347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accent5">
                    <a:lumMod val="50000"/>
                  </a:schemeClr>
                </a:solidFill>
              </a:rPr>
              <a:t>Rím</a:t>
            </a:r>
          </a:p>
          <a:p>
            <a:endParaRPr lang="sk-SK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sk-SK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sk-SK" sz="2000" dirty="0" smtClean="0"/>
              <a:t> Z rímskeho obdobia pochádza pergamen, ktorý sa vyrábal z kozej, ovčej alebo teľacej kože.</a:t>
            </a:r>
          </a:p>
          <a:p>
            <a:pPr algn="just">
              <a:buFont typeface="Arial" pitchFamily="34" charset="0"/>
              <a:buChar char="•"/>
            </a:pPr>
            <a:endParaRPr lang="sk-SK" sz="2000" dirty="0" smtClean="0"/>
          </a:p>
          <a:p>
            <a:pPr algn="just">
              <a:buFont typeface="Arial" pitchFamily="34" charset="0"/>
              <a:buChar char="•"/>
            </a:pPr>
            <a:r>
              <a:rPr lang="sk-SK" sz="2000" dirty="0" smtClean="0"/>
              <a:t> Pri výrobe pergamenu sa koža najprv umyje a na niekoľko dní namočí do vápna. Potom sa oškrabe, čím sa odstránia chlpy a zvyšky mäsa. Skôr než sa vydrhne, aby zvláčnela, nechá sa vysušiť. Až potom sa dá na ňu písať.</a:t>
            </a:r>
          </a:p>
          <a:p>
            <a:pPr algn="just">
              <a:buFont typeface="Arial" pitchFamily="34" charset="0"/>
              <a:buChar char="•"/>
            </a:pPr>
            <a:endParaRPr lang="sk-SK" sz="2000" dirty="0" smtClean="0"/>
          </a:p>
          <a:p>
            <a:pPr algn="just">
              <a:buFont typeface="Arial" pitchFamily="34" charset="0"/>
              <a:buChar char="•"/>
            </a:pPr>
            <a:r>
              <a:rPr lang="sk-SK" sz="2000" dirty="0" smtClean="0"/>
              <a:t>Pergamen bol pevnejší ako papyrus a jednoduchšia bola aj jeho preprava. Používal sa až do stredoveku. </a:t>
            </a:r>
          </a:p>
          <a:p>
            <a:pPr algn="just">
              <a:buFont typeface="Arial" pitchFamily="34" charset="0"/>
              <a:buChar char="•"/>
            </a:pPr>
            <a:endParaRPr lang="sk-SK" sz="2000" dirty="0" smtClean="0"/>
          </a:p>
          <a:p>
            <a:endParaRPr lang="sk-SK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sk-SK" sz="2400" dirty="0"/>
          </a:p>
        </p:txBody>
      </p:sp>
      <p:pic>
        <p:nvPicPr>
          <p:cNvPr id="2050" name="Picture 2" descr="E:\obrazky\r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85728"/>
            <a:ext cx="1428760" cy="1695183"/>
          </a:xfrm>
          <a:prstGeom prst="rect">
            <a:avLst/>
          </a:prstGeom>
          <a:noFill/>
        </p:spPr>
      </p:pic>
      <p:pic>
        <p:nvPicPr>
          <p:cNvPr id="2051" name="Picture 3" descr="E:\obrazky\obr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785926"/>
            <a:ext cx="3786187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0119" y="-1143028"/>
            <a:ext cx="7000852" cy="92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74132" y="926274"/>
            <a:ext cx="4067175" cy="607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357158" y="428604"/>
            <a:ext cx="450059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solidFill>
                  <a:schemeClr val="accent5">
                    <a:lumMod val="50000"/>
                  </a:schemeClr>
                </a:solidFill>
              </a:rPr>
              <a:t>Čína</a:t>
            </a:r>
          </a:p>
          <a:p>
            <a:r>
              <a:rPr lang="sk-SK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sk-SK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sk-SK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sk-SK" sz="2000" dirty="0" smtClean="0"/>
              <a:t> Číňania spočiatku písali na kusy hodvábu.</a:t>
            </a:r>
          </a:p>
          <a:p>
            <a:pPr algn="just">
              <a:buFont typeface="Arial" pitchFamily="34" charset="0"/>
              <a:buChar char="•"/>
            </a:pPr>
            <a:endParaRPr lang="sk-SK" sz="2000" dirty="0" smtClean="0"/>
          </a:p>
          <a:p>
            <a:pPr algn="just">
              <a:buFont typeface="Arial" pitchFamily="34" charset="0"/>
              <a:buChar char="•"/>
            </a:pPr>
            <a:r>
              <a:rPr lang="sk-SK" sz="2000" dirty="0" smtClean="0"/>
              <a:t>Pred 2000 rokmi požiadal čínsky cisár svojho úradníka, aby našiel lacnejší materiál. A ten do vody pomiešal kôru stromu moruše, bambusu a staré handry. Rozdrvil ich, sformoval na tenký list, odstránil vodu, nechal vysušiť a papier bol na svete.</a:t>
            </a:r>
          </a:p>
          <a:p>
            <a:pPr algn="just">
              <a:buFont typeface="Arial" pitchFamily="34" charset="0"/>
              <a:buChar char="•"/>
            </a:pPr>
            <a:endParaRPr lang="sk-SK" sz="2000" dirty="0" smtClean="0"/>
          </a:p>
          <a:p>
            <a:pPr algn="just">
              <a:buFont typeface="Arial" pitchFamily="34" charset="0"/>
              <a:buChar char="•"/>
            </a:pPr>
            <a:r>
              <a:rPr lang="sk-SK" sz="2000" dirty="0" smtClean="0"/>
              <a:t> To bol zrod papiera tak, ako ho poznáme dnes.</a:t>
            </a:r>
            <a:endParaRPr lang="sk-SK" sz="2000" dirty="0"/>
          </a:p>
        </p:txBody>
      </p:sp>
      <p:pic>
        <p:nvPicPr>
          <p:cNvPr id="3074" name="Picture 2" descr="E:\obrazky\cina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42852"/>
            <a:ext cx="1428760" cy="1653374"/>
          </a:xfrm>
          <a:prstGeom prst="rect">
            <a:avLst/>
          </a:prstGeom>
          <a:noFill/>
        </p:spPr>
      </p:pic>
      <p:pic>
        <p:nvPicPr>
          <p:cNvPr id="3075" name="Picture 3" descr="E:\obrazky\c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500174"/>
            <a:ext cx="3975100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0119" y="-1143028"/>
            <a:ext cx="7000852" cy="92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31256" y="926274"/>
            <a:ext cx="4067175" cy="607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57620" y="-2571792"/>
            <a:ext cx="928694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1000100" y="285728"/>
            <a:ext cx="6643734" cy="9286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643042" y="500042"/>
            <a:ext cx="434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</a:rPr>
              <a:t>Výroba papiera v súčastnosti</a:t>
            </a:r>
            <a:endParaRPr lang="sk-SK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28596" y="1643050"/>
            <a:ext cx="45005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k-SK" sz="2000" dirty="0" smtClean="0"/>
              <a:t> Postupom času sa na výrobu papiera začala používať len jemne rozomletá buničina. Z nej sa v továrni vyrába papierovina, ktorá sa ďalej v obrovských strojoch zohrieva, rozotiera a suší. Papier sa potom ukladá navinutý na veľkých kotúčoch.</a:t>
            </a:r>
          </a:p>
          <a:p>
            <a:pPr algn="just">
              <a:buFont typeface="Arial" pitchFamily="34" charset="0"/>
              <a:buChar char="•"/>
            </a:pPr>
            <a:endParaRPr lang="sk-SK" sz="2000" dirty="0" smtClean="0"/>
          </a:p>
          <a:p>
            <a:pPr algn="just">
              <a:buFont typeface="Arial" pitchFamily="34" charset="0"/>
              <a:buChar char="•"/>
            </a:pPr>
            <a:r>
              <a:rPr lang="sk-SK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Na území Slovenska vznikla prvá papiereň ešte pred rokom 1530 v Levoči.</a:t>
            </a:r>
          </a:p>
          <a:p>
            <a:pPr algn="just">
              <a:buFont typeface="Arial" pitchFamily="34" charset="0"/>
              <a:buChar char="•"/>
            </a:pPr>
            <a:endParaRPr lang="sk-SK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sk-SK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/>
              <a:t>Papier sa na Slovensku vyrába napr. v Ružomberku, v Harmanci a v Slavošovciach. </a:t>
            </a:r>
            <a:endParaRPr lang="sk-SK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sk-SK" sz="2000" dirty="0"/>
          </a:p>
        </p:txBody>
      </p:sp>
      <p:pic>
        <p:nvPicPr>
          <p:cNvPr id="9" name="Obrázok 8" descr="http://www.dobos.revuca.net/gemer/slavos/slavosp1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57166"/>
            <a:ext cx="121444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obrazky\str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500174"/>
            <a:ext cx="1768475" cy="2566987"/>
          </a:xfrm>
          <a:prstGeom prst="rect">
            <a:avLst/>
          </a:prstGeom>
          <a:noFill/>
        </p:spPr>
      </p:pic>
      <p:pic>
        <p:nvPicPr>
          <p:cNvPr id="4099" name="Picture 3" descr="E:\obrazky\stroj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071942"/>
            <a:ext cx="3749675" cy="25542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0120" y="-1143030"/>
            <a:ext cx="7000852" cy="92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74132" y="926274"/>
            <a:ext cx="4067175" cy="607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57620" y="-2571792"/>
            <a:ext cx="928694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1000100" y="285728"/>
            <a:ext cx="6643734" cy="9286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500298" y="500042"/>
            <a:ext cx="3765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</a:rPr>
              <a:t>Prečo papier recyklovať?</a:t>
            </a:r>
            <a:endParaRPr lang="sk-SK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Obrázok 6" descr="http://www.eno.sk/userfiles/admin_data/image/le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714884"/>
            <a:ext cx="3214710" cy="187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http://www.eno.sk/userfiles/admin_data/image/papier_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143380"/>
            <a:ext cx="2819402" cy="238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Nizká\AppData\Local\Microsoft\Windows\Temporary Internet Files\Content.IE5\H1F31ADK\MCj0438175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57166"/>
            <a:ext cx="1071570" cy="851283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1714488"/>
            <a:ext cx="50006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Papier tvorí asi 20% odpadu.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sk-SK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Z vytriedeného "odpadového" papiera sa v papierňach vyrobí nový, vďaka čomu sa nemusí zoťať toľko stromov a zníži sa množstvo odpadu.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sk-SK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Tým chránime naše zdravie a zároveň aj životné prostredie.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3079" name="Picture 7" descr="C:\Documents and Settings\Danka\Desktop\Animované obrázky\s1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1452998"/>
            <a:ext cx="2000264" cy="2264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0119" y="-1143028"/>
            <a:ext cx="7000852" cy="92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74132" y="854836"/>
            <a:ext cx="4067175" cy="607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357158" y="357166"/>
            <a:ext cx="47149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Do modrej nádoby môžeme odhodiť: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k-SK" sz="2000" b="1" i="1" dirty="0" smtClean="0">
              <a:solidFill>
                <a:srgbClr val="00008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2000" i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ea typeface="Times New Roman" pitchFamily="18" charset="0"/>
                <a:cs typeface="Times New Roman" pitchFamily="18" charset="0"/>
              </a:rPr>
              <a:t>Noviny, časopisy, katalógy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sk-SK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2000" dirty="0" smtClean="0">
                <a:ea typeface="Times New Roman" pitchFamily="18" charset="0"/>
                <a:cs typeface="Times New Roman" pitchFamily="18" charset="0"/>
              </a:rPr>
              <a:t> Zošity, knihy bez pevnej väzby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sk-SK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2000" dirty="0" smtClean="0">
                <a:ea typeface="Times New Roman" pitchFamily="18" charset="0"/>
                <a:cs typeface="Times New Roman" pitchFamily="18" charset="0"/>
              </a:rPr>
              <a:t> Čisté papierové obaly (napr. papierik od žuvačky)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sk-SK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2000" dirty="0" smtClean="0">
                <a:ea typeface="Times New Roman" pitchFamily="18" charset="0"/>
                <a:cs typeface="Times New Roman" pitchFamily="18" charset="0"/>
              </a:rPr>
              <a:t> Listy, obálky, pohľadnice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sk-SK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2000" dirty="0" smtClean="0">
                <a:ea typeface="Times New Roman" pitchFamily="18" charset="0"/>
                <a:cs typeface="Times New Roman" pitchFamily="18" charset="0"/>
              </a:rPr>
              <a:t> Cestovné lístky, lístky z kina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sk-SK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2000" dirty="0" smtClean="0">
                <a:ea typeface="Times New Roman" pitchFamily="18" charset="0"/>
                <a:cs typeface="Times New Roman" pitchFamily="18" charset="0"/>
              </a:rPr>
              <a:t> Kancelársky papier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sk-SK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2000" dirty="0" smtClean="0">
                <a:ea typeface="Times New Roman" pitchFamily="18" charset="0"/>
                <a:cs typeface="Times New Roman" pitchFamily="18" charset="0"/>
              </a:rPr>
              <a:t> Skartované dokumenty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sk-SK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2000" dirty="0" smtClean="0">
                <a:ea typeface="Times New Roman" pitchFamily="18" charset="0"/>
                <a:cs typeface="Times New Roman" pitchFamily="18" charset="0"/>
              </a:rPr>
              <a:t> Kartóny a lepenky (napr. škatuľky z liekov)</a:t>
            </a:r>
            <a:endParaRPr lang="sk-SK" sz="2000" dirty="0" smtClean="0"/>
          </a:p>
        </p:txBody>
      </p:sp>
      <p:pic>
        <p:nvPicPr>
          <p:cNvPr id="6" name="Picture 5" descr="C:\Users\Nizká\AppData\Local\Microsoft\Windows\Temporary Internet Files\Content.IE5\HH0OQBAN\MCj043749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71480"/>
            <a:ext cx="3728417" cy="4357718"/>
          </a:xfrm>
          <a:prstGeom prst="rect">
            <a:avLst/>
          </a:prstGeom>
          <a:noFill/>
        </p:spPr>
      </p:pic>
      <p:pic>
        <p:nvPicPr>
          <p:cNvPr id="7" name="Picture 6" descr="C:\Documents and Settings\Danka\Local Settings\Temporary Internet Files\Content.IE5\JD4P259C\MCj043817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785794"/>
            <a:ext cx="1000132" cy="10961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0120" y="-1143030"/>
            <a:ext cx="7000852" cy="92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74132" y="926274"/>
            <a:ext cx="4067175" cy="607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57620" y="-2571792"/>
            <a:ext cx="928694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1000100" y="285728"/>
            <a:ext cx="6643734" cy="9286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857356" y="500042"/>
            <a:ext cx="3631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</a:rPr>
              <a:t>Domáca výroba papiera</a:t>
            </a:r>
            <a:endParaRPr lang="sk-SK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Obrázok 7" descr="http://www.eno.sk/userfiles/admin_data/image/Paper%20domac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57166"/>
            <a:ext cx="1643074" cy="7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571612"/>
            <a:ext cx="50720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Potrebujeme: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starý papier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vedro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mlynček na mäso alebo mixér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paličku na miešanie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naberačku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valček na cesto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kúsok plátna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špongiu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kartón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drevený rám, v ktorom je napnutá jemná sieťka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žehličku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Obrázok 11" descr="http://www.funsci.com/fun3_en/paper/paper_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214818"/>
            <a:ext cx="3571900" cy="230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Danka\Desktop\racykovanypapierdenze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428736"/>
            <a:ext cx="3587757" cy="26908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569</Words>
  <Application>Microsoft Office PowerPoint</Application>
  <PresentationFormat>Prezentácia na obrazovke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Snímka 1</vt:lpstr>
      <vt:lpstr>Papier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Daniela</dc:creator>
  <cp:lastModifiedBy>Eva</cp:lastModifiedBy>
  <cp:revision>72</cp:revision>
  <dcterms:created xsi:type="dcterms:W3CDTF">2010-02-27T14:32:32Z</dcterms:created>
  <dcterms:modified xsi:type="dcterms:W3CDTF">2013-03-12T21:34:49Z</dcterms:modified>
</cp:coreProperties>
</file>