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5" r:id="rId6"/>
    <p:sldId id="263" r:id="rId7"/>
    <p:sldId id="264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á spojnic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5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D9BE-E003-41F0-9AC8-0DE52B44A2C7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6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9908-71AF-4C7D-8B35-AF9AC94D10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847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CCB9-3766-480E-B0AF-37C51AC32C64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5" name="Zástupný symbol päty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47AC-8196-4C0D-9357-B0FFF62BCEB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675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8014-2FFD-486C-B0E5-6213262E7202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7707-735F-4426-B25B-FAD867B96C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095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D92D-F8BD-4E58-8EBB-FCEDC888C78D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FF1D-AA87-4B20-AC4E-D07863B984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830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á spojnic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920-A453-48DD-9836-8796E475A2AC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7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9033-9B8A-46A4-856C-A049A11A76D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754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85C4-6853-4449-B9CA-830B4B5B6CBA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6" name="Zástupný symbol päty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21BE-BBAC-4A73-8BE2-DD7933D314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181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9145-9097-4DEF-BC26-B5C397BE023C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9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E69F-8607-43A8-B5B9-7F4A97C95B5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76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B8C2-BBD1-4484-A682-E4BB41B75788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4" name="Zástupný symbol päty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7866-F918-4DAF-9ED4-5470C651D7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0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B41D-2A41-4DF3-892E-0C39B76170C9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3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7181-F32B-4103-9674-E9F9D81A3A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6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AF48-3654-48D6-9D11-32F9891F1473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7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7995-9B44-4590-91DD-047FC21C63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50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FC6A-A878-41D1-B3D0-B3747E1978C2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9839-5F74-49CD-9322-EA80102BA0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84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tex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4B8F5-DF00-4FF5-80A4-88A859604800}" type="datetimeFigureOut">
              <a:rPr lang="sk-SK"/>
              <a:pPr>
                <a:defRPr/>
              </a:pPr>
              <a:t>24. 2. 2013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7D06A-F65F-41C6-87D6-67C20BBFD56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8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30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888"/>
            <a:ext cx="8640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4000" b="1" dirty="0" smtClean="0">
                <a:latin typeface="Segoe Print" pitchFamily="2" charset="0"/>
              </a:rPr>
              <a:t>S O L Á R N A   E N E R G I A </a:t>
            </a:r>
            <a:endParaRPr lang="sk-SK" sz="4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290638"/>
            <a:ext cx="5532437" cy="542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latin typeface="Segoe Print" pitchFamily="2" charset="0"/>
              </a:rPr>
              <a:t>SPOTREBA ENERGIE</a:t>
            </a:r>
            <a:br>
              <a:rPr lang="sk-SK" b="1" dirty="0">
                <a:latin typeface="Segoe Print" pitchFamily="2" charset="0"/>
              </a:rPr>
            </a:br>
            <a:endParaRPr lang="sk-SK" b="1" dirty="0">
              <a:latin typeface="Segoe Print" pitchFamily="2" charset="0"/>
            </a:endParaRPr>
          </a:p>
        </p:txBody>
      </p:sp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395288" y="1557338"/>
            <a:ext cx="86407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/>
              <a:t> </a:t>
            </a:r>
            <a:r>
              <a:rPr lang="sk-SK" sz="2800" b="1" u="sng">
                <a:latin typeface="Segoe Print" pitchFamily="2" charset="0"/>
              </a:rPr>
              <a:t>primárna</a:t>
            </a:r>
            <a:endParaRPr lang="sk-SK" sz="2800">
              <a:latin typeface="Segoe Print" pitchFamily="2" charset="0"/>
            </a:endParaRPr>
          </a:p>
          <a:p>
            <a:r>
              <a:rPr lang="sk-SK" sz="2800" b="1" u="sng">
                <a:latin typeface="Segoe Print" pitchFamily="2" charset="0"/>
              </a:rPr>
              <a:t>(</a:t>
            </a:r>
            <a:r>
              <a:rPr lang="sk-SK" sz="2800">
                <a:latin typeface="Segoe Print" pitchFamily="2" charset="0"/>
              </a:rPr>
              <a:t>fosílne zdroje, obnoviteľná, jadrová) - množstvo surovín</a:t>
            </a:r>
          </a:p>
          <a:p>
            <a:r>
              <a:rPr lang="sk-SK" sz="2800" b="1" u="sng">
                <a:latin typeface="Segoe Print" pitchFamily="2" charset="0"/>
              </a:rPr>
              <a:t>sekundárna </a:t>
            </a:r>
            <a:endParaRPr lang="sk-SK" sz="2800">
              <a:latin typeface="Segoe Print" pitchFamily="2" charset="0"/>
            </a:endParaRPr>
          </a:p>
          <a:p>
            <a:r>
              <a:rPr lang="sk-SK" sz="2800">
                <a:latin typeface="Segoe Print" pitchFamily="2" charset="0"/>
              </a:rPr>
              <a:t>elektrina- koľko ropy / uhlia bolo spotrebovaného na výrobu</a:t>
            </a:r>
          </a:p>
          <a:p>
            <a:r>
              <a:rPr lang="sk-SK" sz="2800">
                <a:latin typeface="Segoe Print" pitchFamily="2" charset="0"/>
              </a:rPr>
              <a:t> </a:t>
            </a:r>
          </a:p>
          <a:p>
            <a:endParaRPr lang="sk-SK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04875"/>
            <a:ext cx="5040313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latin typeface="Segoe Print" pitchFamily="2" charset="0"/>
              </a:rPr>
              <a:t>Úspornosť </a:t>
            </a:r>
            <a:r>
              <a:rPr lang="sk-SK" b="1" dirty="0">
                <a:latin typeface="Segoe Print" pitchFamily="2" charset="0"/>
              </a:rPr>
              <a:t>v spotrebe elektrickej energie</a:t>
            </a:r>
            <a:endParaRPr lang="sk-SK" dirty="0"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/>
              <a:t/>
            </a:r>
            <a:br>
              <a:rPr lang="sk-SK" dirty="0"/>
            </a:br>
            <a:r>
              <a:rPr lang="sk-SK" sz="3000" dirty="0">
                <a:latin typeface="Segoe Print" pitchFamily="2" charset="0"/>
              </a:rPr>
              <a:t>V našich domácnostiach sú hlavnými odberateľmi elektrickej energie spotrebiče, ktoré delíme do skupín 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3000" dirty="0">
                <a:latin typeface="Segoe Print" pitchFamily="2" charset="0"/>
              </a:rPr>
              <a:t>1.Svetelné (svietidlá)</a:t>
            </a:r>
            <a:br>
              <a:rPr lang="sk-SK" sz="3000" dirty="0">
                <a:latin typeface="Segoe Print" pitchFamily="2" charset="0"/>
              </a:rPr>
            </a:br>
            <a:r>
              <a:rPr lang="sk-SK" sz="3000" dirty="0">
                <a:latin typeface="Segoe Print" pitchFamily="2" charset="0"/>
              </a:rPr>
              <a:t>2.Tepelné ( </a:t>
            </a:r>
            <a:r>
              <a:rPr lang="sk-SK" sz="3000" dirty="0" err="1">
                <a:latin typeface="Segoe Print" pitchFamily="2" charset="0"/>
              </a:rPr>
              <a:t>rýchlovarná</a:t>
            </a:r>
            <a:r>
              <a:rPr lang="sk-SK" sz="3000" dirty="0">
                <a:latin typeface="Segoe Print" pitchFamily="2" charset="0"/>
              </a:rPr>
              <a:t> kanvica, žehlička, hriankovač, ohrievače vody a iné)</a:t>
            </a:r>
            <a:br>
              <a:rPr lang="sk-SK" sz="3000" dirty="0">
                <a:latin typeface="Segoe Print" pitchFamily="2" charset="0"/>
              </a:rPr>
            </a:br>
            <a:r>
              <a:rPr lang="sk-SK" sz="3000" dirty="0">
                <a:latin typeface="Segoe Print" pitchFamily="2" charset="0"/>
              </a:rPr>
              <a:t>3.Chladiace ( chladnička, mraznička ) </a:t>
            </a:r>
            <a:br>
              <a:rPr lang="sk-SK" sz="3000" dirty="0">
                <a:latin typeface="Segoe Print" pitchFamily="2" charset="0"/>
              </a:rPr>
            </a:br>
            <a:r>
              <a:rPr lang="sk-SK" sz="3000" dirty="0">
                <a:latin typeface="Segoe Print" pitchFamily="2" charset="0"/>
              </a:rPr>
              <a:t>4.Mechanické ( počítač, televízia, CD prehrávač a iné) </a:t>
            </a:r>
            <a:br>
              <a:rPr lang="sk-SK" sz="3000" dirty="0">
                <a:latin typeface="Segoe Print" pitchFamily="2" charset="0"/>
              </a:rPr>
            </a:br>
            <a:endParaRPr lang="sk-SK" sz="30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332287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835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latin typeface="Segoe Print" pitchFamily="2" charset="0"/>
              </a:rPr>
              <a:t>ŠETRENIE</a:t>
            </a:r>
            <a:br>
              <a:rPr lang="sk-SK" b="1" dirty="0">
                <a:latin typeface="Segoe Print" pitchFamily="2" charset="0"/>
              </a:rPr>
            </a:br>
            <a:endParaRPr lang="sk-SK" b="1" dirty="0"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>
                <a:latin typeface="Segoe Print" pitchFamily="2" charset="0"/>
              </a:rPr>
              <a:t>nesvietiť v miestnostiach, kde nie sme</a:t>
            </a:r>
          </a:p>
          <a:p>
            <a:r>
              <a:rPr lang="sk-SK" smtClean="0">
                <a:latin typeface="Segoe Print" pitchFamily="2" charset="0"/>
              </a:rPr>
              <a:t>uprednostnenie žiariviek (úspora a životnosť)</a:t>
            </a:r>
          </a:p>
          <a:p>
            <a:r>
              <a:rPr lang="sk-SK" smtClean="0">
                <a:latin typeface="Segoe Print" pitchFamily="2" charset="0"/>
              </a:rPr>
              <a:t>nákup elektrospotrebičov vhodnej energetickej triedy</a:t>
            </a:r>
          </a:p>
          <a:p>
            <a:endParaRPr lang="sk-SK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latin typeface="Segoe Print" pitchFamily="2" charset="0"/>
              </a:rPr>
              <a:t>PRÍNOS NEKONVENČNÝCH ZDROJOV ENERGIE</a:t>
            </a:r>
            <a:br>
              <a:rPr lang="sk-SK" b="1" dirty="0">
                <a:latin typeface="Segoe Print" pitchFamily="2" charset="0"/>
              </a:rPr>
            </a:br>
            <a:endParaRPr lang="sk-SK" b="1" dirty="0"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smtClean="0">
                <a:latin typeface="Segoe Print" pitchFamily="2" charset="0"/>
              </a:rPr>
              <a:t>obnoviteľné zdroje</a:t>
            </a:r>
            <a:r>
              <a:rPr lang="sk-SK" sz="2800" smtClean="0">
                <a:latin typeface="Segoe Print" pitchFamily="2" charset="0"/>
              </a:rPr>
              <a:t> – riešenie enviro, sociálnych , ekonomických problémov</a:t>
            </a:r>
          </a:p>
          <a:p>
            <a:r>
              <a:rPr lang="sk-SK" sz="2800" b="1" smtClean="0">
                <a:latin typeface="Segoe Print" pitchFamily="2" charset="0"/>
              </a:rPr>
              <a:t>technológie</a:t>
            </a:r>
            <a:r>
              <a:rPr lang="sk-SK" sz="2800" smtClean="0">
                <a:latin typeface="Segoe Print" pitchFamily="2" charset="0"/>
              </a:rPr>
              <a:t> – sú čistejšie, založené na neobmedzenom zdroji Slnku, bezodpadové, nevytvárajú riziká havárií</a:t>
            </a:r>
          </a:p>
          <a:p>
            <a:endParaRPr lang="sk-SK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5170488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30300"/>
            <a:ext cx="7488237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latin typeface="Segoe Print" pitchFamily="2" charset="0"/>
              </a:rPr>
              <a:t>ZÁVER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smtClean="0">
                <a:solidFill>
                  <a:srgbClr val="FFFF00"/>
                </a:solidFill>
                <a:latin typeface="Segoe Print" pitchFamily="2" charset="0"/>
              </a:rPr>
              <a:t>Zásoby fosílnych palív vystačia len na niekoľko desaťročí, je potrebné hľadať zdroje energie v obnoviteľných zdrojoch</a:t>
            </a:r>
          </a:p>
          <a:p>
            <a:endParaRPr lang="sk-SK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08556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latin typeface="Segoe Print" pitchFamily="2" charset="0"/>
              </a:rPr>
              <a:t>Ďakujem za pozornosť</a:t>
            </a:r>
            <a:endParaRPr lang="sk-SK" b="1" dirty="0"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62719"/>
            <a:ext cx="6700540" cy="45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latin typeface="Segoe Print" pitchFamily="2" charset="0"/>
              </a:rPr>
              <a:t>ZDROJE  ENERGIE</a:t>
            </a:r>
            <a:endParaRPr lang="sk-SK" b="1" dirty="0"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latin typeface="Segoe Print" pitchFamily="2" charset="0"/>
              </a:rPr>
              <a:t>Výsledok dlhodobého procesu premeny, ktorá začína od slnečného žiarenia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latin typeface="Segoe Print" pitchFamily="2" charset="0"/>
              </a:rPr>
              <a:t>Na základe procesu premeny sa delia na:	</a:t>
            </a:r>
            <a:endParaRPr lang="sk-SK" sz="2800" dirty="0" smtClean="0">
              <a:latin typeface="Segoe Print" pitchFamily="2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2800" b="1" dirty="0" smtClean="0">
                <a:latin typeface="Segoe Print" pitchFamily="2" charset="0"/>
              </a:rPr>
              <a:t>1</a:t>
            </a:r>
            <a:r>
              <a:rPr lang="sk-SK" sz="2800" b="1" dirty="0">
                <a:latin typeface="Segoe Print" pitchFamily="2" charset="0"/>
              </a:rPr>
              <a:t>, primárne</a:t>
            </a:r>
            <a:r>
              <a:rPr lang="sk-SK" sz="2800" dirty="0">
                <a:latin typeface="Segoe Print" pitchFamily="2" charset="0"/>
              </a:rPr>
              <a:t> – priamo dostupné v prírode, nepochádzajú z procesov premeny vykonaných človekom (uhlie, ropa, zem. plyn, palivové </a:t>
            </a:r>
            <a:r>
              <a:rPr lang="sk-SK" sz="2800" dirty="0" smtClean="0">
                <a:latin typeface="Segoe Print" pitchFamily="2" charset="0"/>
              </a:rPr>
              <a:t>drevo),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2800" b="1" dirty="0" smtClean="0">
                <a:latin typeface="Segoe Print" pitchFamily="2" charset="0"/>
              </a:rPr>
              <a:t>2</a:t>
            </a:r>
            <a:r>
              <a:rPr lang="sk-SK" sz="2800" b="1" dirty="0">
                <a:latin typeface="Segoe Print" pitchFamily="2" charset="0"/>
              </a:rPr>
              <a:t>, sekundárne</a:t>
            </a:r>
            <a:r>
              <a:rPr lang="sk-SK" sz="2800" dirty="0">
                <a:latin typeface="Segoe Print" pitchFamily="2" charset="0"/>
              </a:rPr>
              <a:t> – nenachádzajú sa priamo v prírode, sú výsledkom premien primárnych zdrojov pôsobením človeka (benzín – rafinácia ropy, el. energia – premena </a:t>
            </a:r>
            <a:r>
              <a:rPr lang="sk-SK" sz="2800" dirty="0" smtClean="0">
                <a:latin typeface="Segoe Print" pitchFamily="2" charset="0"/>
              </a:rPr>
              <a:t>).</a:t>
            </a:r>
            <a:endParaRPr lang="sk-SK" sz="28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>
              <a:latin typeface="Informal Roman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4132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/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b="1" dirty="0">
                <a:latin typeface="Segoe Print" pitchFamily="2" charset="0"/>
              </a:rPr>
              <a:t>primárne</a:t>
            </a:r>
            <a:r>
              <a:rPr lang="sk-SK" sz="2800" dirty="0">
                <a:latin typeface="Segoe Print" pitchFamily="2" charset="0"/>
              </a:rPr>
              <a:t> – </a:t>
            </a:r>
            <a:r>
              <a:rPr lang="sk-SK" sz="2800" b="1" dirty="0">
                <a:latin typeface="Segoe Print" pitchFamily="2" charset="0"/>
              </a:rPr>
              <a:t>a) obnoviteľné</a:t>
            </a:r>
            <a:r>
              <a:rPr lang="sk-SK" sz="2800" dirty="0">
                <a:latin typeface="Segoe Print" pitchFamily="2" charset="0"/>
              </a:rPr>
              <a:t> – stále dostupné v prírode (slnečné žiarenie, vietor, vlny, geotermálne teplo</a:t>
            </a:r>
            <a:r>
              <a:rPr lang="sk-SK" sz="2800" dirty="0" smtClean="0">
                <a:latin typeface="Segoe Print" pitchFamily="2" charset="0"/>
              </a:rPr>
              <a:t>),</a:t>
            </a:r>
            <a:endParaRPr lang="sk-SK" sz="28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b="1" dirty="0" smtClean="0">
                <a:latin typeface="Segoe Print" pitchFamily="2" charset="0"/>
              </a:rPr>
              <a:t>b</a:t>
            </a:r>
            <a:r>
              <a:rPr lang="sk-SK" sz="2800" b="1" dirty="0">
                <a:latin typeface="Segoe Print" pitchFamily="2" charset="0"/>
              </a:rPr>
              <a:t>) neobnoviteľné</a:t>
            </a:r>
            <a:r>
              <a:rPr lang="sk-SK" sz="2800" dirty="0">
                <a:latin typeface="Segoe Print" pitchFamily="2" charset="0"/>
              </a:rPr>
              <a:t> – dostupnosť obmedzená, na obnovu dlhá </a:t>
            </a:r>
            <a:r>
              <a:rPr lang="sk-SK" sz="2800" dirty="0" smtClean="0">
                <a:latin typeface="Segoe Print" pitchFamily="2" charset="0"/>
              </a:rPr>
              <a:t>doba.</a:t>
            </a:r>
            <a:endParaRPr lang="sk-SK" sz="28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sz="2800" dirty="0"/>
          </a:p>
        </p:txBody>
      </p:sp>
      <p:sp>
        <p:nvSpPr>
          <p:cNvPr id="2" name="Obdĺžnik 1"/>
          <p:cNvSpPr>
            <a:spLocks noChangeArrowheads="1"/>
          </p:cNvSpPr>
          <p:nvPr/>
        </p:nvSpPr>
        <p:spPr bwMode="auto">
          <a:xfrm>
            <a:off x="3175" y="53006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>
                <a:latin typeface="Segoe Print" pitchFamily="2" charset="0"/>
              </a:rPr>
              <a:t>Percentuálny podiel zdrojov na výrobe, Celosvetovo 2004, zľava doprava : Ropa, Plyn, Uhlie, Voda, Jadro, OZE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latin typeface="Segoe Print" pitchFamily="2" charset="0"/>
              </a:rPr>
              <a:t>SLNKO A JEHO ELEKTRINA</a:t>
            </a:r>
            <a:br>
              <a:rPr lang="sk-SK" b="1" dirty="0">
                <a:latin typeface="Segoe Print" pitchFamily="2" charset="0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>
                <a:latin typeface="Segoe Print" pitchFamily="2" charset="0"/>
              </a:rPr>
              <a:t>vnútri  teplota cca 15 mil. °C, striedanie </a:t>
            </a:r>
            <a:r>
              <a:rPr lang="sk-SK" sz="3000" dirty="0" err="1">
                <a:latin typeface="Segoe Print" pitchFamily="2" charset="0"/>
              </a:rPr>
              <a:t>termojadrových</a:t>
            </a:r>
            <a:r>
              <a:rPr lang="sk-SK" sz="3000" dirty="0">
                <a:latin typeface="Segoe Print" pitchFamily="2" charset="0"/>
              </a:rPr>
              <a:t> fúzií (uvoľňovanie energie)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 err="1">
                <a:latin typeface="Segoe Print" pitchFamily="2" charset="0"/>
              </a:rPr>
              <a:t>Horace</a:t>
            </a:r>
            <a:r>
              <a:rPr lang="sk-SK" sz="3000" dirty="0">
                <a:latin typeface="Segoe Print" pitchFamily="2" charset="0"/>
              </a:rPr>
              <a:t> </a:t>
            </a:r>
            <a:r>
              <a:rPr lang="sk-SK" sz="3000" dirty="0" err="1">
                <a:latin typeface="Segoe Print" pitchFamily="2" charset="0"/>
              </a:rPr>
              <a:t>Bénédict</a:t>
            </a:r>
            <a:r>
              <a:rPr lang="sk-SK" sz="3000" dirty="0">
                <a:latin typeface="Segoe Print" pitchFamily="2" charset="0"/>
              </a:rPr>
              <a:t> </a:t>
            </a:r>
            <a:r>
              <a:rPr lang="sk-SK" sz="3000" dirty="0" err="1">
                <a:latin typeface="Segoe Print" pitchFamily="2" charset="0"/>
              </a:rPr>
              <a:t>de</a:t>
            </a:r>
            <a:r>
              <a:rPr lang="sk-SK" sz="3000" dirty="0">
                <a:latin typeface="Segoe Print" pitchFamily="2" charset="0"/>
              </a:rPr>
              <a:t> </a:t>
            </a:r>
            <a:r>
              <a:rPr lang="sk-SK" sz="3000" dirty="0" err="1">
                <a:latin typeface="Segoe Print" pitchFamily="2" charset="0"/>
              </a:rPr>
              <a:t>Saussure</a:t>
            </a:r>
            <a:r>
              <a:rPr lang="sk-SK" sz="3000" dirty="0">
                <a:latin typeface="Segoe Print" pitchFamily="2" charset="0"/>
              </a:rPr>
              <a:t> vynašiel  I. solárny kolektor, zostrojil I. slnečnú pec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b="1" dirty="0">
                <a:latin typeface="Segoe Print" pitchFamily="2" charset="0"/>
              </a:rPr>
              <a:t>využitie </a:t>
            </a:r>
            <a:r>
              <a:rPr lang="sk-SK" sz="3000" dirty="0">
                <a:latin typeface="Segoe Print" pitchFamily="2" charset="0"/>
              </a:rPr>
              <a:t>– </a:t>
            </a:r>
            <a:r>
              <a:rPr lang="sk-SK" sz="3000" dirty="0" smtClean="0">
                <a:latin typeface="Segoe Print" pitchFamily="2" charset="0"/>
              </a:rPr>
              <a:t>odjakživa,</a:t>
            </a:r>
            <a:endParaRPr lang="sk-SK" sz="3000" dirty="0">
              <a:latin typeface="Segoe Print" pitchFamily="2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>
                <a:latin typeface="Segoe Print" pitchFamily="2" charset="0"/>
              </a:rPr>
              <a:t>             </a:t>
            </a:r>
            <a:r>
              <a:rPr lang="sk-SK" sz="3000" dirty="0" smtClean="0">
                <a:latin typeface="Segoe Print" pitchFamily="2" charset="0"/>
              </a:rPr>
              <a:t> zohrievanie,</a:t>
            </a:r>
            <a:endParaRPr lang="sk-SK" sz="3000" dirty="0">
              <a:latin typeface="Segoe Print" pitchFamily="2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>
                <a:latin typeface="Segoe Print" pitchFamily="2" charset="0"/>
              </a:rPr>
              <a:t>             </a:t>
            </a:r>
            <a:r>
              <a:rPr lang="sk-SK" sz="3000" dirty="0" smtClean="0">
                <a:latin typeface="Segoe Print" pitchFamily="2" charset="0"/>
              </a:rPr>
              <a:t> </a:t>
            </a:r>
            <a:r>
              <a:rPr lang="sk-SK" sz="3000" dirty="0">
                <a:latin typeface="Segoe Print" pitchFamily="2" charset="0"/>
              </a:rPr>
              <a:t>sušenie oblečenia /</a:t>
            </a:r>
            <a:r>
              <a:rPr lang="sk-SK" sz="3000" dirty="0" smtClean="0">
                <a:latin typeface="Segoe Print" pitchFamily="2" charset="0"/>
              </a:rPr>
              <a:t>potravín,</a:t>
            </a:r>
            <a:endParaRPr lang="sk-SK" sz="3000" dirty="0">
              <a:latin typeface="Segoe Print" pitchFamily="2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3000" dirty="0">
                <a:latin typeface="Segoe Print" pitchFamily="2" charset="0"/>
              </a:rPr>
              <a:t>              </a:t>
            </a:r>
            <a:r>
              <a:rPr lang="sk-SK" sz="3000" dirty="0" smtClean="0">
                <a:latin typeface="Segoe Print" pitchFamily="2" charset="0"/>
              </a:rPr>
              <a:t>vykurovanie </a:t>
            </a:r>
            <a:r>
              <a:rPr lang="sk-SK" sz="3000" dirty="0">
                <a:latin typeface="Segoe Print" pitchFamily="2" charset="0"/>
              </a:rPr>
              <a:t>(skleník</a:t>
            </a:r>
            <a:r>
              <a:rPr lang="sk-SK" sz="3000" dirty="0" smtClean="0">
                <a:latin typeface="Segoe Print" pitchFamily="2" charset="0"/>
              </a:rPr>
              <a:t>).</a:t>
            </a:r>
            <a:endParaRPr lang="sk-SK" sz="30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5298"/>
            <a:ext cx="62976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effectLst/>
                <a:latin typeface="Segoe Print" pitchFamily="2" charset="0"/>
              </a:rPr>
              <a:t>FOTOVOLTAIKA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>
                <a:latin typeface="Segoe Print" pitchFamily="2" charset="0"/>
              </a:rPr>
              <a:t>technológia </a:t>
            </a:r>
            <a:r>
              <a:rPr lang="sk-SK" sz="2800" dirty="0">
                <a:latin typeface="Segoe Print" pitchFamily="2" charset="0"/>
              </a:rPr>
              <a:t>vyrábajúca el. energiu zo slnečného žiarenia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>
                <a:latin typeface="Segoe Print" pitchFamily="2" charset="0"/>
              </a:rPr>
              <a:t>začiatok </a:t>
            </a:r>
            <a:r>
              <a:rPr lang="sk-SK" sz="2800" dirty="0">
                <a:latin typeface="Segoe Print" pitchFamily="2" charset="0"/>
              </a:rPr>
              <a:t>vývoja 50.roky 20. </a:t>
            </a:r>
            <a:r>
              <a:rPr lang="sk-SK" sz="2800" dirty="0" err="1">
                <a:latin typeface="Segoe Print" pitchFamily="2" charset="0"/>
              </a:rPr>
              <a:t>st</a:t>
            </a:r>
            <a:endParaRPr lang="sk-SK" sz="28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>
                <a:latin typeface="Segoe Print" pitchFamily="2" charset="0"/>
              </a:rPr>
              <a:t>podpora </a:t>
            </a:r>
            <a:r>
              <a:rPr lang="sk-SK" sz="2800" dirty="0">
                <a:latin typeface="Segoe Print" pitchFamily="2" charset="0"/>
              </a:rPr>
              <a:t>nízkoenergetických konceptov bývania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 smtClean="0">
                <a:latin typeface="Segoe Print" pitchFamily="2" charset="0"/>
              </a:rPr>
              <a:t>zdroj </a:t>
            </a:r>
            <a:r>
              <a:rPr lang="sk-SK" sz="2800" dirty="0">
                <a:latin typeface="Segoe Print" pitchFamily="2" charset="0"/>
              </a:rPr>
              <a:t>elektriny v odľahlých miestach, kde nie je možnosť pripojiť sa na elektrickú rozvodovú sieť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0678"/>
            <a:ext cx="7874495" cy="52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200" b="1" dirty="0" smtClean="0">
                <a:latin typeface="Segoe Print" pitchFamily="2" charset="0"/>
              </a:rPr>
              <a:t>SOLÁRNE  PANELY</a:t>
            </a:r>
            <a:endParaRPr lang="sk-SK" sz="3200" b="1" dirty="0"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n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evyrábajú, premieňajú slnečnú energiu na tepelnú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b="1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p</a:t>
            </a:r>
            <a:r>
              <a:rPr lang="sk-SK" sz="28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rincíp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– Slnko zohrieva vodu v tepelne izolovanej nádobe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b="1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v</a:t>
            </a:r>
            <a:r>
              <a:rPr lang="sk-SK" sz="28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yužitie 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– výroba teplej vody (domácnosť, bazény, obytné, priemyselné priestory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     – </a:t>
            </a:r>
            <a:r>
              <a:rPr lang="sk-SK" sz="28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nízkoteplotné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aplikácie (0-100°C)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     - </a:t>
            </a:r>
            <a:r>
              <a:rPr lang="sk-SK" sz="2800" b="1" dirty="0" err="1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strednoteplotné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aplikácie (100 - 200°C) – výroba pary, varenie jedál, pasterizácia mlieka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70038"/>
            <a:ext cx="49799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err="1">
                <a:latin typeface="Segoe Print" pitchFamily="2" charset="0"/>
              </a:rPr>
              <a:t>fotovoltaické</a:t>
            </a:r>
            <a:r>
              <a:rPr lang="sk-SK" b="1" dirty="0">
                <a:latin typeface="Segoe Print" pitchFamily="2" charset="0"/>
              </a:rPr>
              <a:t> panely/ tepelné panely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 smtClean="0">
                <a:latin typeface="Segoe Print" pitchFamily="2" charset="0"/>
              </a:rPr>
              <a:t>možnosť </a:t>
            </a:r>
            <a:r>
              <a:rPr lang="sk-SK" sz="9600" dirty="0">
                <a:latin typeface="Segoe Print" pitchFamily="2" charset="0"/>
              </a:rPr>
              <a:t>nainštalovania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b="1" dirty="0">
                <a:latin typeface="Segoe Print" pitchFamily="2" charset="0"/>
              </a:rPr>
              <a:t>výhody </a:t>
            </a:r>
            <a:r>
              <a:rPr lang="sk-SK" sz="9600" dirty="0">
                <a:latin typeface="Segoe Print" pitchFamily="2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investície do inštalácie je možné amortizovať vďaka podporným systémom vlády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vysoká a dlhodobá stabilita parametrov </a:t>
            </a:r>
            <a:r>
              <a:rPr lang="sk-SK" sz="9600" dirty="0" err="1">
                <a:latin typeface="Segoe Print" pitchFamily="2" charset="0"/>
              </a:rPr>
              <a:t>fotovoltaických</a:t>
            </a:r>
            <a:r>
              <a:rPr lang="sk-SK" sz="9600" dirty="0">
                <a:latin typeface="Segoe Print" pitchFamily="2" charset="0"/>
              </a:rPr>
              <a:t> článkov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minimálne prevádzkové náklady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odolnosť voči nepriaznivým poveternostným podmienkam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vysoká flexibilita, modularita (kvalitný dizajn)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úspora energie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9600" dirty="0">
                <a:latin typeface="Segoe Print" pitchFamily="2" charset="0"/>
              </a:rPr>
              <a:t>šetrenie životného prostredia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sz="96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sz="9600" dirty="0">
              <a:latin typeface="Segoe Print" pitchFamily="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smtClean="0">
                <a:latin typeface="Segoe Print" pitchFamily="2" charset="0"/>
              </a:rPr>
              <a:t>nevýhody</a:t>
            </a:r>
            <a:r>
              <a:rPr lang="sk-SK" sz="2800" smtClean="0">
                <a:latin typeface="Segoe Print" pitchFamily="2" charset="0"/>
              </a:rPr>
              <a:t>:</a:t>
            </a:r>
          </a:p>
          <a:p>
            <a:r>
              <a:rPr lang="sk-SK" sz="2800" smtClean="0">
                <a:latin typeface="Segoe Print" pitchFamily="2" charset="0"/>
              </a:rPr>
              <a:t>výkon podmienený sezónou, dennou variabilitou klimatických podmienok</a:t>
            </a:r>
          </a:p>
          <a:p>
            <a:r>
              <a:rPr lang="sk-SK" sz="2800" smtClean="0">
                <a:latin typeface="Segoe Print" pitchFamily="2" charset="0"/>
              </a:rPr>
              <a:t>nižšia celoročná využiteľnosť</a:t>
            </a:r>
          </a:p>
          <a:p>
            <a:r>
              <a:rPr lang="sk-SK" sz="2800" smtClean="0">
                <a:latin typeface="Segoe Print" pitchFamily="2" charset="0"/>
              </a:rPr>
              <a:t>nedostatok skúseností</a:t>
            </a:r>
          </a:p>
          <a:p>
            <a:r>
              <a:rPr lang="sk-SK" sz="2800" smtClean="0">
                <a:latin typeface="Segoe Print" pitchFamily="2" charset="0"/>
              </a:rPr>
              <a:t>vyššia cena komponentov</a:t>
            </a:r>
          </a:p>
          <a:p>
            <a:endParaRPr lang="sk-SK" smtClean="0">
              <a:latin typeface="Segoe Print" pitchFamily="2" charset="0"/>
            </a:endParaRPr>
          </a:p>
          <a:p>
            <a:endParaRPr lang="sk-SK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821738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latin typeface="Segoe Print" pitchFamily="2" charset="0"/>
              </a:rPr>
              <a:t>DENNÁ A ROČNÁ INTENZITA SLNEČNÝCH LÚČOV NA SLOVENSKU</a:t>
            </a:r>
            <a:br>
              <a:rPr lang="sk-SK" b="1" dirty="0">
                <a:latin typeface="Segoe Print" pitchFamily="2" charset="0"/>
              </a:rPr>
            </a:br>
            <a:endParaRPr lang="sk-SK" b="1" dirty="0">
              <a:latin typeface="Segoe Prin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5" y="1495425"/>
            <a:ext cx="8431213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latin typeface="Segoe Print" pitchFamily="2" charset="0"/>
              </a:rPr>
              <a:t>energia slnečného žiarenia, ktoré dopadne za rok na vodorovnú plochu u nás 950 – 1200 </a:t>
            </a:r>
            <a:r>
              <a:rPr lang="sk-SK" sz="2800" dirty="0" err="1">
                <a:latin typeface="Segoe Print" pitchFamily="2" charset="0"/>
              </a:rPr>
              <a:t>kWh</a:t>
            </a:r>
            <a:r>
              <a:rPr lang="sk-SK" sz="2800" dirty="0">
                <a:latin typeface="Segoe Print" pitchFamily="2" charset="0"/>
              </a:rPr>
              <a:t>/m²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2800" dirty="0">
                <a:latin typeface="Segoe Print" pitchFamily="2" charset="0"/>
              </a:rPr>
              <a:t>solárna konštanta – výkon slnečného žiarenia cez plochu s obsahom 1 m² kolmú na smer dopadajúcich slnečných lúčov, hodnota 1,366 </a:t>
            </a:r>
            <a:r>
              <a:rPr lang="sk-SK" sz="2800" dirty="0" err="1">
                <a:latin typeface="Segoe Print" pitchFamily="2" charset="0"/>
              </a:rPr>
              <a:t>kWh</a:t>
            </a:r>
            <a:r>
              <a:rPr lang="sk-SK" sz="2800" dirty="0">
                <a:latin typeface="Segoe Print" pitchFamily="2" charset="0"/>
              </a:rPr>
              <a:t>/m²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ovani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287</Words>
  <Application>Microsoft Office PowerPoint</Application>
  <PresentationFormat>Prezentácia na obrazovke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Cestovanie</vt:lpstr>
      <vt:lpstr>S O L Á R N A   E N E R G I A </vt:lpstr>
      <vt:lpstr>ZDROJE  ENERGIE</vt:lpstr>
      <vt:lpstr>Prezentácia programu PowerPoint</vt:lpstr>
      <vt:lpstr>SLNKO A JEHO ELEKTRINA </vt:lpstr>
      <vt:lpstr>FOTOVOLTAIKA </vt:lpstr>
      <vt:lpstr>SOLÁRNE  PANELY</vt:lpstr>
      <vt:lpstr>fotovoltaické panely/ tepelné panely</vt:lpstr>
      <vt:lpstr>Prezentácia programu PowerPoint</vt:lpstr>
      <vt:lpstr>DENNÁ A ROČNÁ INTENZITA SLNEČNÝCH LÚČOV NA SLOVENSKU </vt:lpstr>
      <vt:lpstr>SPOTREBA ENERGIE </vt:lpstr>
      <vt:lpstr>Úspornosť v spotrebe elektrickej energie</vt:lpstr>
      <vt:lpstr>ŠETRENIE </vt:lpstr>
      <vt:lpstr>PRÍNOS NEKONVENČNÝCH ZDROJOV ENERGIE </vt:lpstr>
      <vt:lpstr>ZÁVER 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Janka</dc:creator>
  <cp:lastModifiedBy>Janka</cp:lastModifiedBy>
  <cp:revision>34</cp:revision>
  <dcterms:created xsi:type="dcterms:W3CDTF">2013-02-23T19:02:57Z</dcterms:created>
  <dcterms:modified xsi:type="dcterms:W3CDTF">2013-02-24T17:54:47Z</dcterms:modified>
</cp:coreProperties>
</file>